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39"/>
  </p:notesMasterIdLst>
  <p:sldIdLst>
    <p:sldId id="257" r:id="rId2"/>
    <p:sldId id="275" r:id="rId3"/>
    <p:sldId id="276" r:id="rId4"/>
    <p:sldId id="277" r:id="rId5"/>
    <p:sldId id="280" r:id="rId6"/>
    <p:sldId id="278" r:id="rId7"/>
    <p:sldId id="281" r:id="rId8"/>
    <p:sldId id="279" r:id="rId9"/>
    <p:sldId id="282" r:id="rId10"/>
    <p:sldId id="289" r:id="rId11"/>
    <p:sldId id="287" r:id="rId12"/>
    <p:sldId id="291" r:id="rId13"/>
    <p:sldId id="290" r:id="rId14"/>
    <p:sldId id="283" r:id="rId15"/>
    <p:sldId id="292" r:id="rId16"/>
    <p:sldId id="293" r:id="rId17"/>
    <p:sldId id="296" r:id="rId18"/>
    <p:sldId id="284" r:id="rId19"/>
    <p:sldId id="294" r:id="rId20"/>
    <p:sldId id="295" r:id="rId21"/>
    <p:sldId id="297" r:id="rId22"/>
    <p:sldId id="299" r:id="rId23"/>
    <p:sldId id="300" r:id="rId24"/>
    <p:sldId id="301" r:id="rId25"/>
    <p:sldId id="285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286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69BFF"/>
    <a:srgbClr val="E1DAFE"/>
    <a:srgbClr val="EBD8FA"/>
    <a:srgbClr val="CE4508"/>
    <a:srgbClr val="006BB7"/>
    <a:srgbClr val="EEB500"/>
    <a:srgbClr val="F5E0D5"/>
    <a:srgbClr val="2E75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20CA-5F22-44BA-B8FB-48F046C7FC24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2AD6-A11C-4AEA-85A5-065E8D3F3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s.sportshax.com/2015/how-to-choose-an-nba-mvp/" TargetMode="Externa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Yarden-Ankonina/NBA-Data-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hyperlink" Target="https://bleacherreport.com/articles/113144-cracking-the-code-how-to-calculate-hollingers-per-without-all-the-m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tota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layer_efficiency_rating" TargetMode="External"/><Relationship Id="rId4" Type="http://schemas.openxmlformats.org/officeDocument/2006/relationships/hyperlink" Target="https://www.basketball-reference.com/awards/mv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868101" y="4995265"/>
            <a:ext cx="612298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Yarden Ankonina &amp; </a:t>
            </a:r>
            <a:r>
              <a:rPr lang="en-US" sz="28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782319" y="1598056"/>
            <a:ext cx="110236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Our Data :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have </a:t>
            </a:r>
            <a:r>
              <a:rPr lang="en-US" sz="28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ollected all the stats of each player in each season from 1990 to 2021 – that’s 30 years of basketball analytics.</a:t>
            </a:r>
          </a:p>
          <a:p>
            <a:pPr algn="l"/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MVP(Most valuable player) of each season from 1990 to 2021.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Hollinger theory category table on the meaning of the PER value.</a:t>
            </a:r>
          </a:p>
          <a:p>
            <a:pPr marL="457200" indent="-457200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0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27459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3C4518-98C0-4F0D-990E-EE8675C8DD56}"/>
              </a:ext>
            </a:extLst>
          </p:cNvPr>
          <p:cNvSpPr txBox="1"/>
          <p:nvPr/>
        </p:nvSpPr>
        <p:spPr>
          <a:xfrm>
            <a:off x="6004662" y="1157811"/>
            <a:ext cx="47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table we took the data 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4203E1-CF09-4898-B892-B6E85DF5F37E}"/>
              </a:ext>
            </a:extLst>
          </p:cNvPr>
          <p:cNvCxnSpPr/>
          <p:nvPr/>
        </p:nvCxnSpPr>
        <p:spPr>
          <a:xfrm flipH="1">
            <a:off x="5200607" y="1485278"/>
            <a:ext cx="6911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19A87-E82C-41E8-AA34-DF21EF03568C}"/>
              </a:ext>
            </a:extLst>
          </p:cNvPr>
          <p:cNvSpPr txBox="1"/>
          <p:nvPr/>
        </p:nvSpPr>
        <p:spPr>
          <a:xfrm>
            <a:off x="5705393" y="588541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added a year value for each player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3FB722-3A92-44F5-A48B-2AE3A3CF38F4}"/>
              </a:ext>
            </a:extLst>
          </p:cNvPr>
          <p:cNvCxnSpPr>
            <a:cxnSpLocks/>
          </p:cNvCxnSpPr>
          <p:nvPr/>
        </p:nvCxnSpPr>
        <p:spPr>
          <a:xfrm flipV="1">
            <a:off x="6187331" y="4978920"/>
            <a:ext cx="0" cy="914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F679-8A91-4F01-A75F-22D14FA4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6" y="3916876"/>
            <a:ext cx="4397896" cy="229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37EA8B-E33A-4C86-AB4D-7F0314CACDDE}"/>
              </a:ext>
            </a:extLst>
          </p:cNvPr>
          <p:cNvSpPr txBox="1"/>
          <p:nvPr/>
        </p:nvSpPr>
        <p:spPr>
          <a:xfrm>
            <a:off x="662169" y="3509237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Going through pages for each year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37699-210E-4DF2-921E-6B8FFA68406D}"/>
              </a:ext>
            </a:extLst>
          </p:cNvPr>
          <p:cNvSpPr/>
          <p:nvPr/>
        </p:nvSpPr>
        <p:spPr>
          <a:xfrm>
            <a:off x="1504490" y="4895722"/>
            <a:ext cx="1655270" cy="26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F02C77-4F91-43BE-A449-9D1EBD9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3" y="2351051"/>
            <a:ext cx="5902912" cy="23862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7328067" y="185054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Players 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257D6-DF6F-425E-B3B4-D09A69E2E040}"/>
              </a:ext>
            </a:extLst>
          </p:cNvPr>
          <p:cNvSpPr/>
          <p:nvPr/>
        </p:nvSpPr>
        <p:spPr>
          <a:xfrm>
            <a:off x="6248618" y="2358010"/>
            <a:ext cx="285492" cy="251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487F-E9C3-4C45-9F09-56827459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1048950"/>
            <a:ext cx="4733867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315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1079049" y="1358334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MVPs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8101D-6832-4B0D-81AA-6B049412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1881822"/>
            <a:ext cx="6051131" cy="12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0E74B-14A1-4163-908A-FD5791D1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1" y="2882143"/>
            <a:ext cx="3057952" cy="3515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53FEC9-37DC-4556-8003-E49F55BB3663}"/>
              </a:ext>
            </a:extLst>
          </p:cNvPr>
          <p:cNvSpPr txBox="1"/>
          <p:nvPr/>
        </p:nvSpPr>
        <p:spPr>
          <a:xfrm>
            <a:off x="7017018" y="2301153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30DA8-D7D0-40B6-9EB6-68EDB4AD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45" y="4221313"/>
            <a:ext cx="5144218" cy="1629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4E2079-F6D5-4441-88D2-C8DF7150E7BF}"/>
              </a:ext>
            </a:extLst>
          </p:cNvPr>
          <p:cNvSpPr txBox="1"/>
          <p:nvPr/>
        </p:nvSpPr>
        <p:spPr>
          <a:xfrm>
            <a:off x="1459601" y="376970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Export Data Frames to CSV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39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18756" y="1578866"/>
            <a:ext cx="1118716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Worth Mentioning:</a:t>
            </a:r>
          </a:p>
          <a:p>
            <a:pPr marL="457200" indent="-457200">
              <a:buFontTx/>
              <a:buChar char="-"/>
            </a:pPr>
            <a:r>
              <a:rPr lang="en-US" sz="2200" i="0" dirty="0">
                <a:solidFill>
                  <a:srgbClr val="000000"/>
                </a:solidFill>
                <a:effectLst/>
              </a:rPr>
              <a:t>The website w</a:t>
            </a:r>
            <a:r>
              <a:rPr lang="en-US" sz="2200" dirty="0">
                <a:solidFill>
                  <a:srgbClr val="000000"/>
                </a:solidFill>
              </a:rPr>
              <a:t>as easy to scrap using beautiful soup.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Each year has roughly 500 players times 30 years that’s 15,000 rows of players with almost 30 stats each.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Some players move teams in the middle of the year therefore they are duplicated. We decided to keep each player once per year -  the one that had the biggest number of games played.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We created a Data Frame for each year in a loop then removed duplicates and finally merged all data frames into one.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Collecting the data for MVP players and Hollinger’s theory didn’t have new difficulties.</a:t>
            </a:r>
            <a:endParaRPr lang="en-US" sz="2200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Data Cleaning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7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25120" y="115824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39076" y="1405504"/>
            <a:ext cx="111871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How we handled the data?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Removing missing data.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Fill missing values.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Handle outliers that are not necessary for our needs.(ex: remove players who played under 20 games or didn’t play any minutes).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Format columns from object to numeric.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Add a PER column based on Hollinger’s formula – calculate the PER for each player.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endParaRPr lang="en-US" sz="2400" b="1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824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38464-ABC6-40F8-8EAE-85BA9B9E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2" y="1949464"/>
            <a:ext cx="2913852" cy="394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6BB7-BD72-4BB0-B514-A15AF0FA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8" y="1933961"/>
            <a:ext cx="2250231" cy="394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F3F7-53A0-4BD7-9A2B-84AA500E7785}"/>
              </a:ext>
            </a:extLst>
          </p:cNvPr>
          <p:cNvSpPr txBox="1"/>
          <p:nvPr/>
        </p:nvSpPr>
        <p:spPr>
          <a:xfrm>
            <a:off x="1034633" y="1441188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2C55-B20B-4D38-B4EC-5A2FE6D35B13}"/>
              </a:ext>
            </a:extLst>
          </p:cNvPr>
          <p:cNvSpPr txBox="1"/>
          <p:nvPr/>
        </p:nvSpPr>
        <p:spPr>
          <a:xfrm>
            <a:off x="4538414" y="1398381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5BCE4-B319-4969-90C7-49E6D186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54" y="1597282"/>
            <a:ext cx="5253898" cy="18275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8674792" y="1213715"/>
            <a:ext cx="21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PER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59EB9705-D58E-4CC0-84CC-0B9CFC5E238D}"/>
              </a:ext>
            </a:extLst>
          </p:cNvPr>
          <p:cNvSpPr/>
          <p:nvPr/>
        </p:nvSpPr>
        <p:spPr>
          <a:xfrm>
            <a:off x="11285372" y="1558972"/>
            <a:ext cx="235095" cy="1767840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6EE10-7288-4081-9EEC-FC1E1ED3F05C}"/>
              </a:ext>
            </a:extLst>
          </p:cNvPr>
          <p:cNvSpPr txBox="1"/>
          <p:nvPr/>
        </p:nvSpPr>
        <p:spPr>
          <a:xfrm>
            <a:off x="2163672" y="5974397"/>
            <a:ext cx="38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removed 2000 unnecessary rows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E9D1B-7E2C-4B85-B08D-CEF155BAA15B}"/>
              </a:ext>
            </a:extLst>
          </p:cNvPr>
          <p:cNvSpPr txBox="1"/>
          <p:nvPr/>
        </p:nvSpPr>
        <p:spPr>
          <a:xfrm>
            <a:off x="7656231" y="3408071"/>
            <a:ext cx="3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– boxplot(seaborn library)ss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AD9-6869-49F1-8567-E7A9E25E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18" y="3754054"/>
            <a:ext cx="4062502" cy="26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7973075" y="1546300"/>
            <a:ext cx="25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Hollinger’s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FCF-5EBD-4776-8379-BC5D77E7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9" y="1974594"/>
            <a:ext cx="8573696" cy="2238687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DD7E4474-6A6C-4DBB-8001-B619B623B508}"/>
              </a:ext>
            </a:extLst>
          </p:cNvPr>
          <p:cNvSpPr/>
          <p:nvPr/>
        </p:nvSpPr>
        <p:spPr>
          <a:xfrm>
            <a:off x="8717281" y="1981975"/>
            <a:ext cx="741680" cy="2119545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5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Visualization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621687"/>
            <a:ext cx="111200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visualize our data and then analyze it to try to learn more about it.</a:t>
            </a:r>
          </a:p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will use seaborn, matplotlib visual libraries.</a:t>
            </a:r>
          </a:p>
          <a:p>
            <a:pPr algn="l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What did we visualize?</a:t>
            </a:r>
          </a:p>
          <a:p>
            <a:pPr marL="342900" indent="-342900">
              <a:buFontTx/>
              <a:buChar char="-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dirty="0"/>
              <a:t> Data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MVP vs Highest PER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examine our data frame and visualize the correlation with a heatmap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will take the highest correlation (above 0.6) and show them as pairplot – to have a graphical way to see the correlation.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8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Our project will revolve around the basketball world in particular the NBA.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wanted to take a world of data that we are interested in, and we went through a process to find the right research question that intrigued us while we could learn something new from it with the tools we acquired in this course.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5" name="Google Shape;1187;p60">
            <a:extLst>
              <a:ext uri="{FF2B5EF4-FFF2-40B4-BE49-F238E27FC236}">
                <a16:creationId xmlns:a16="http://schemas.microsoft.com/office/drawing/2014/main" id="{21650418-69DF-45E7-A2CE-ACCFF07F2329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36" name="Google Shape;1188;p60">
              <a:extLst>
                <a:ext uri="{FF2B5EF4-FFF2-40B4-BE49-F238E27FC236}">
                  <a16:creationId xmlns:a16="http://schemas.microsoft.com/office/drawing/2014/main" id="{4D47EBAB-6E14-4EA8-BFE8-542552692EF0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60">
              <a:extLst>
                <a:ext uri="{FF2B5EF4-FFF2-40B4-BE49-F238E27FC236}">
                  <a16:creationId xmlns:a16="http://schemas.microsoft.com/office/drawing/2014/main" id="{3FC6F69C-1647-44C9-BD29-247086DBE23D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60">
              <a:extLst>
                <a:ext uri="{FF2B5EF4-FFF2-40B4-BE49-F238E27FC236}">
                  <a16:creationId xmlns:a16="http://schemas.microsoft.com/office/drawing/2014/main" id="{FC439652-0C16-4D3A-A6F1-34FA6DD6A718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60">
              <a:extLst>
                <a:ext uri="{FF2B5EF4-FFF2-40B4-BE49-F238E27FC236}">
                  <a16:creationId xmlns:a16="http://schemas.microsoft.com/office/drawing/2014/main" id="{BDE1B920-6C21-4606-B895-3B86B2BBCAF4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60">
              <a:extLst>
                <a:ext uri="{FF2B5EF4-FFF2-40B4-BE49-F238E27FC236}">
                  <a16:creationId xmlns:a16="http://schemas.microsoft.com/office/drawing/2014/main" id="{E47E1305-6250-484E-8F55-0612243E502C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60">
              <a:extLst>
                <a:ext uri="{FF2B5EF4-FFF2-40B4-BE49-F238E27FC236}">
                  <a16:creationId xmlns:a16="http://schemas.microsoft.com/office/drawing/2014/main" id="{2B561D5F-7638-4BEA-B165-6D9F0F4AD722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60">
              <a:extLst>
                <a:ext uri="{FF2B5EF4-FFF2-40B4-BE49-F238E27FC236}">
                  <a16:creationId xmlns:a16="http://schemas.microsoft.com/office/drawing/2014/main" id="{6C4F83BA-25EC-411E-AE7B-7AF7A3B7EA6C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60">
              <a:extLst>
                <a:ext uri="{FF2B5EF4-FFF2-40B4-BE49-F238E27FC236}">
                  <a16:creationId xmlns:a16="http://schemas.microsoft.com/office/drawing/2014/main" id="{65E69D92-9C9B-4D78-81C0-01EAABAD54C4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60">
              <a:extLst>
                <a:ext uri="{FF2B5EF4-FFF2-40B4-BE49-F238E27FC236}">
                  <a16:creationId xmlns:a16="http://schemas.microsoft.com/office/drawing/2014/main" id="{11B40A87-B708-4D7B-AE09-CE48F3ED6D7F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60">
              <a:extLst>
                <a:ext uri="{FF2B5EF4-FFF2-40B4-BE49-F238E27FC236}">
                  <a16:creationId xmlns:a16="http://schemas.microsoft.com/office/drawing/2014/main" id="{FA9BF9D4-AB15-433C-A06D-66A9AAE48864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8;p60">
              <a:extLst>
                <a:ext uri="{FF2B5EF4-FFF2-40B4-BE49-F238E27FC236}">
                  <a16:creationId xmlns:a16="http://schemas.microsoft.com/office/drawing/2014/main" id="{58530751-9CE1-4E5E-9A36-4EB7481B151B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59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985255-6558-4E49-A7DA-005663E8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8" y="3084001"/>
            <a:ext cx="2678177" cy="3078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EAE21-B132-4989-A786-FBE5283AD0F5}"/>
              </a:ext>
            </a:extLst>
          </p:cNvPr>
          <p:cNvSpPr txBox="1"/>
          <p:nvPr/>
        </p:nvSpPr>
        <p:spPr>
          <a:xfrm>
            <a:off x="3593264" y="113168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36A92E-CD3A-476D-91ED-77655202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4" y="1565612"/>
            <a:ext cx="5393780" cy="1408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C2169-A0A2-454C-B8C8-83F10A907FDF}"/>
              </a:ext>
            </a:extLst>
          </p:cNvPr>
          <p:cNvSpPr txBox="1"/>
          <p:nvPr/>
        </p:nvSpPr>
        <p:spPr>
          <a:xfrm>
            <a:off x="3627120" y="3201286"/>
            <a:ext cx="237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how many players belong to each value of Hollinger’s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46C48-28FB-44CE-A902-42939470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736" y="1788487"/>
            <a:ext cx="4724321" cy="43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599342"/>
            <a:ext cx="1112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created a new data frame that show the current year’s MVP in one column and the player with the highest PER in another.</a:t>
            </a: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made another binary column(“We_Have_A_Match”) that gets a value of 1 if the MVP is the player with the highest PER and 0 if his not.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32A7E-3A29-466A-B033-38C6E374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" y="3300698"/>
            <a:ext cx="5468113" cy="271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28BD6-3547-4063-AB2D-EFAE41E080F8}"/>
              </a:ext>
            </a:extLst>
          </p:cNvPr>
          <p:cNvSpPr txBox="1"/>
          <p:nvPr/>
        </p:nvSpPr>
        <p:spPr>
          <a:xfrm>
            <a:off x="6334369" y="3410109"/>
            <a:ext cx="5042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will show visualization and more analysis about this topic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58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D7071-9D6F-46FD-8E1D-C5F1944D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" y="2683860"/>
            <a:ext cx="3486637" cy="24577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725608" y="1599342"/>
            <a:ext cx="108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the relationship between the player with the highest PER and the MVP of that season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B2AB-2617-4C17-8DB4-BCF64AEF1F27}"/>
              </a:ext>
            </a:extLst>
          </p:cNvPr>
          <p:cNvSpPr txBox="1"/>
          <p:nvPr/>
        </p:nvSpPr>
        <p:spPr>
          <a:xfrm>
            <a:off x="4274756" y="2528666"/>
            <a:ext cx="7068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Helvetica Neue"/>
              </a:rPr>
              <a:t>We notice that as we go up in years the connection between the PER and the MVP is stronger.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Why is that?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The NBA changed the rules around the 1990s-2000s(calling more fouls – increased free throws, banning the use of elbows).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But the big change happened around 2004 when they started to implement those rules and added even more.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(source : </a:t>
            </a:r>
            <a:r>
              <a:rPr lang="en-US" sz="2000" dirty="0">
                <a:solidFill>
                  <a:srgbClr val="000000"/>
                </a:solidFill>
                <a:latin typeface="Helvetica Neue"/>
                <a:hlinkClick r:id="rId3"/>
              </a:rPr>
              <a:t>ttps://en.wikipedia.org/wiki/Player_efficiency_rating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We can infer from these rule change the MVP to High PER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03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6268720" y="1599342"/>
            <a:ext cx="5323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what percentage of MVP players have the highest PER of their season in the last 30 years.</a:t>
            </a: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We can see that almost half of the MVPs had the highest PER in the league – that’s an amazing stat!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Note</a:t>
            </a:r>
            <a:r>
              <a:rPr lang="en-US" sz="2000" dirty="0">
                <a:solidFill>
                  <a:srgbClr val="000000"/>
                </a:solidFill>
              </a:rPr>
              <a:t> : (The NBA MVP is chosen by a voting panel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 sportswriters and broadcasters throughout the United States and Canada)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8138-DE6C-4BD2-BCF6-E0596675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" y="1819547"/>
            <a:ext cx="504895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1350324" y="121169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Hashmap PER row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04C95-5484-4A06-9497-0F82564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4" y="1721478"/>
            <a:ext cx="10212225" cy="514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895140" y="2303644"/>
            <a:ext cx="62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 pairplot with high correlation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B134-0339-4671-A0CB-ED3B95E0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8" y="2877729"/>
            <a:ext cx="11051386" cy="21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1E05F5-103D-4952-877D-A6A31B476A78}"/>
              </a:ext>
            </a:extLst>
          </p:cNvPr>
          <p:cNvSpPr txBox="1"/>
          <p:nvPr/>
        </p:nvSpPr>
        <p:spPr>
          <a:xfrm>
            <a:off x="895140" y="5229738"/>
            <a:ext cx="94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see that the correlation is close to linear but its not </a:t>
            </a:r>
            <a:r>
              <a:rPr lang="en-US" sz="2400" b="1" dirty="0" err="1"/>
              <a:t>completly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2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Machine Learning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52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202" y="1116632"/>
            <a:ext cx="11501119" cy="5264740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713582" y="1464527"/>
            <a:ext cx="1121282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need to solve two problems:</a:t>
            </a:r>
          </a:p>
          <a:p>
            <a:r>
              <a:rPr lang="en-US" sz="2400" dirty="0"/>
              <a:t>1.Predict a player’s PER based on his stats</a:t>
            </a:r>
          </a:p>
          <a:p>
            <a:r>
              <a:rPr lang="en-US" sz="2400" dirty="0"/>
              <a:t>2.Predict a player’s PER in his next year based on his stats(Future PER)</a:t>
            </a:r>
          </a:p>
          <a:p>
            <a:endParaRPr lang="en-US" sz="2400" dirty="0"/>
          </a:p>
          <a:p>
            <a:r>
              <a:rPr lang="en-US" sz="2800" b="1" dirty="0"/>
              <a:t>How we did it?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used linear regression that belongs to the library sklearn.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got rid of categorial columns /columns we don’t need for our model.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split our data using train_test_split function without our PER column/Future PER column.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trained our model and tried to predict the PER/Future PER.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tried to improve with other algorithms and methods.</a:t>
            </a:r>
          </a:p>
          <a:p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19361" y="272763"/>
            <a:ext cx="904240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07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CB69BC-A637-4AD0-8193-F2279E6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3" y="2711530"/>
            <a:ext cx="4508923" cy="290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C8B22-050E-40BD-AB01-887769C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3" y="2368569"/>
            <a:ext cx="2743583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4665C-6AC7-468C-B45C-601BFA4C4140}"/>
              </a:ext>
            </a:extLst>
          </p:cNvPr>
          <p:cNvSpPr txBox="1"/>
          <p:nvPr/>
        </p:nvSpPr>
        <p:spPr>
          <a:xfrm>
            <a:off x="8370220" y="1664436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what is the real PER and what is the predicted 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A0B10-FEF7-4A15-9E40-BF1302AE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60" y="3963741"/>
            <a:ext cx="3803404" cy="2343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66F1AD-3B0B-428B-ACC5-9592E9B7F4F6}"/>
              </a:ext>
            </a:extLst>
          </p:cNvPr>
          <p:cNvSpPr txBox="1"/>
          <p:nvPr/>
        </p:nvSpPr>
        <p:spPr>
          <a:xfrm>
            <a:off x="5289077" y="3156873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to see actual vs predicted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– r^2 is 0.88 which is quite accurate</a:t>
            </a:r>
          </a:p>
        </p:txBody>
      </p:sp>
    </p:spTree>
    <p:extLst>
      <p:ext uri="{BB962C8B-B14F-4D97-AF65-F5344CB8AC3E}">
        <p14:creationId xmlns:p14="http://schemas.microsoft.com/office/powerpoint/2010/main" val="124361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tried more regressor algorithms :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Tree Regressor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90BA1-7126-4BE2-A826-C2BFE2CC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33" y="4421173"/>
            <a:ext cx="3334215" cy="1019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D6E697-99C3-4604-AB8B-F90188B57380}"/>
              </a:ext>
            </a:extLst>
          </p:cNvPr>
          <p:cNvSpPr txBox="1"/>
          <p:nvPr/>
        </p:nvSpPr>
        <p:spPr>
          <a:xfrm>
            <a:off x="573335" y="3385673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that the linear regression is the best algorithm from the three (although Random Forest Regressor is </a:t>
            </a:r>
            <a:r>
              <a:rPr lang="en-US"/>
              <a:t>not too </a:t>
            </a:r>
            <a:r>
              <a:rPr lang="en-US" dirty="0"/>
              <a:t>far off)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023C-8F77-4F31-B3EE-8BAAC132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35" y="1781684"/>
            <a:ext cx="2381040" cy="14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F4478-9A89-4671-AF6B-7068B535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83" y="3311815"/>
            <a:ext cx="2296787" cy="1475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262E7-63AC-40BC-A202-F1F1F3C84C07}"/>
              </a:ext>
            </a:extLst>
          </p:cNvPr>
          <p:cNvCxnSpPr/>
          <p:nvPr/>
        </p:nvCxnSpPr>
        <p:spPr>
          <a:xfrm>
            <a:off x="3497243" y="2437583"/>
            <a:ext cx="386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E6E8D-D2FB-42DB-B66A-174B6465E5FC}"/>
              </a:ext>
            </a:extLst>
          </p:cNvPr>
          <p:cNvCxnSpPr>
            <a:cxnSpLocks/>
          </p:cNvCxnSpPr>
          <p:nvPr/>
        </p:nvCxnSpPr>
        <p:spPr>
          <a:xfrm>
            <a:off x="3738880" y="2722880"/>
            <a:ext cx="3788949" cy="70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71048B-F20F-474A-8D8A-AFFC7C4E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169" y="3529002"/>
            <a:ext cx="2803660" cy="280366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CC2273-7A46-420A-BA4F-BABE97592820}"/>
              </a:ext>
            </a:extLst>
          </p:cNvPr>
          <p:cNvSpPr/>
          <p:nvPr/>
        </p:nvSpPr>
        <p:spPr>
          <a:xfrm>
            <a:off x="4582160" y="5183071"/>
            <a:ext cx="1168400" cy="136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65828" y="1745063"/>
            <a:ext cx="103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First, we had to create the column Future PER which contains the PER for the next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FFE63-93F4-443F-BB0E-F6571F9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72" y="2240134"/>
            <a:ext cx="8477491" cy="206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56FCE-C187-4788-8464-AE77A6E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38" y="4269622"/>
            <a:ext cx="9039538" cy="2199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1E28-82C3-4E39-BEFD-E30FBF1BDAFD}"/>
              </a:ext>
            </a:extLst>
          </p:cNvPr>
          <p:cNvSpPr/>
          <p:nvPr/>
        </p:nvSpPr>
        <p:spPr>
          <a:xfrm>
            <a:off x="8412938" y="256949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5A1AF-437D-4336-A71D-E85B270A5191}"/>
              </a:ext>
            </a:extLst>
          </p:cNvPr>
          <p:cNvSpPr/>
          <p:nvPr/>
        </p:nvSpPr>
        <p:spPr>
          <a:xfrm>
            <a:off x="9266378" y="5324373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6BD457-20B6-43E9-B15F-313828EC0828}"/>
              </a:ext>
            </a:extLst>
          </p:cNvPr>
          <p:cNvSpPr/>
          <p:nvPr/>
        </p:nvSpPr>
        <p:spPr>
          <a:xfrm>
            <a:off x="8424064" y="2904307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44FA5-8CC0-4B9E-9E37-0A5D61AD7F1B}"/>
              </a:ext>
            </a:extLst>
          </p:cNvPr>
          <p:cNvSpPr/>
          <p:nvPr/>
        </p:nvSpPr>
        <p:spPr>
          <a:xfrm>
            <a:off x="9266391" y="561617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A3115-6AC1-42DB-BEB4-30D2F4341136}"/>
              </a:ext>
            </a:extLst>
          </p:cNvPr>
          <p:cNvSpPr/>
          <p:nvPr/>
        </p:nvSpPr>
        <p:spPr>
          <a:xfrm>
            <a:off x="8412938" y="323872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AE9648-F8B5-4597-BC89-15C86EE4BD94}"/>
              </a:ext>
            </a:extLst>
          </p:cNvPr>
          <p:cNvSpPr/>
          <p:nvPr/>
        </p:nvSpPr>
        <p:spPr>
          <a:xfrm>
            <a:off x="9266378" y="594614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A6FF3-4123-427B-B46E-F057F7EA1BC3}"/>
              </a:ext>
            </a:extLst>
          </p:cNvPr>
          <p:cNvCxnSpPr/>
          <p:nvPr/>
        </p:nvCxnSpPr>
        <p:spPr>
          <a:xfrm>
            <a:off x="8965084" y="3052118"/>
            <a:ext cx="392276" cy="208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The NBA has a lot of interesting statistics but there is a statistic that combines them all under the name PER.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will use it to estimate the success of the players in their season.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Further explanation of the PER figure in the next slide.</a:t>
            </a: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923EB5B-9928-43CC-AA82-FE439399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8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Second ,we will create a model from 1990 to 2020 (because we don’t have the future PER of 2021).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same way we did to the previous problem, and check all the algorithms and actual vs predicted graphs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00EE5-7EA4-417B-97BB-162EF340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8" y="2720475"/>
            <a:ext cx="4114713" cy="198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20C6-A70D-40EB-90A9-ABFE7F95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2" y="4799837"/>
            <a:ext cx="1855176" cy="12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3991-E258-4BF3-B1E4-BA9B595F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03" y="2448781"/>
            <a:ext cx="2582945" cy="237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C443-C55D-4B83-B3E0-2CFBF309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134" y="5034705"/>
            <a:ext cx="1953641" cy="1243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8077F-78FB-471D-8D80-CF51A8C50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70" y="2491924"/>
            <a:ext cx="2276735" cy="25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B2A8E-2AAE-4DAD-9026-EAA3B732E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57" y="5082531"/>
            <a:ext cx="2014279" cy="13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can see that the best algorithm is the linear regression but its r^2 score is 0.667 after all the improvements we could make. That’s not ideal but not bad either.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C9EC5-80D8-49E3-AB15-0DC84DD5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7" y="2827361"/>
            <a:ext cx="3410426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5B8CC-8F93-4B10-98B3-1DBE477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25" y="2632551"/>
            <a:ext cx="3262732" cy="3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70553" y="1754012"/>
            <a:ext cx="4980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trained for the Future PER and we will apply it on our current year: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created a data frame of players who play in 2021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did to predict the 2022 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player with the highest PER has a good chance of winning the MVP next year (assuming the model predicted correctly but there is always room for error)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DFA8-6259-404C-8C35-FDE942E7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74" y="1831823"/>
            <a:ext cx="5636520" cy="32528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1294211" y="5371583"/>
            <a:ext cx="950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And the predicted 2021-2022 NBA MVP IS…….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9C6FBDA-15E2-43CE-BDA9-007EB9A41C20}"/>
              </a:ext>
            </a:extLst>
          </p:cNvPr>
          <p:cNvSpPr/>
          <p:nvPr/>
        </p:nvSpPr>
        <p:spPr>
          <a:xfrm>
            <a:off x="6091431" y="3397249"/>
            <a:ext cx="4932169" cy="142241"/>
          </a:xfrm>
          <a:prstGeom prst="round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475991" y="3002215"/>
            <a:ext cx="100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Nikola Jokic’</a:t>
            </a: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Now we need to wait for next year to see if what we predicted is true</a:t>
            </a: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0A37-213D-4F68-A411-E0C15A50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1" y="2124730"/>
            <a:ext cx="10317015" cy="60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E665-986C-4DF7-828A-DB5600E3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52" y="2837104"/>
            <a:ext cx="2655914" cy="3565474"/>
          </a:xfrm>
          <a:prstGeom prst="rect">
            <a:avLst/>
          </a:prstGeom>
        </p:spPr>
      </p:pic>
      <p:pic>
        <p:nvPicPr>
          <p:cNvPr id="13" name="Picture 12" descr="A picture containing text, player, hitting, match&#10;&#10;Description automatically generated">
            <a:extLst>
              <a:ext uri="{FF2B5EF4-FFF2-40B4-BE49-F238E27FC236}">
                <a16:creationId xmlns:a16="http://schemas.microsoft.com/office/drawing/2014/main" id="{6EEED046-90AD-4FD5-BEF3-49B4EA11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6889" y="2854018"/>
            <a:ext cx="3329126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82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oogle Shape;1222;p60">
            <a:extLst>
              <a:ext uri="{FF2B5EF4-FFF2-40B4-BE49-F238E27FC236}">
                <a16:creationId xmlns:a16="http://schemas.microsoft.com/office/drawing/2014/main" id="{B9071B20-8A56-4050-9276-8770518DA2B5}"/>
              </a:ext>
            </a:extLst>
          </p:cNvPr>
          <p:cNvGrpSpPr/>
          <p:nvPr/>
        </p:nvGrpSpPr>
        <p:grpSpPr>
          <a:xfrm>
            <a:off x="1250923" y="3564757"/>
            <a:ext cx="491920" cy="565076"/>
            <a:chOff x="2400850" y="1636847"/>
            <a:chExt cx="491920" cy="565076"/>
          </a:xfrm>
          <a:solidFill>
            <a:schemeClr val="accent1">
              <a:lumMod val="50000"/>
            </a:schemeClr>
          </a:solidFill>
        </p:grpSpPr>
        <p:sp>
          <p:nvSpPr>
            <p:cNvPr id="31" name="Google Shape;1223;p60">
              <a:extLst>
                <a:ext uri="{FF2B5EF4-FFF2-40B4-BE49-F238E27FC236}">
                  <a16:creationId xmlns:a16="http://schemas.microsoft.com/office/drawing/2014/main" id="{DCA99ACE-67E5-40E1-8345-B012DEA769E5}"/>
                </a:ext>
              </a:extLst>
            </p:cNvPr>
            <p:cNvSpPr/>
            <p:nvPr/>
          </p:nvSpPr>
          <p:spPr>
            <a:xfrm>
              <a:off x="2400850" y="1636847"/>
              <a:ext cx="491920" cy="565076"/>
            </a:xfrm>
            <a:custGeom>
              <a:avLst/>
              <a:gdLst/>
              <a:ahLst/>
              <a:cxnLst/>
              <a:rect l="l" t="t" r="r" b="b"/>
              <a:pathLst>
                <a:path w="6462" h="7423" extrusionOk="0">
                  <a:moveTo>
                    <a:pt x="3257" y="4128"/>
                  </a:moveTo>
                  <a:cubicBezTo>
                    <a:pt x="3257" y="4128"/>
                    <a:pt x="3428" y="4361"/>
                    <a:pt x="3463" y="4385"/>
                  </a:cubicBezTo>
                  <a:cubicBezTo>
                    <a:pt x="3498" y="4410"/>
                    <a:pt x="3498" y="4438"/>
                    <a:pt x="3498" y="4438"/>
                  </a:cubicBezTo>
                  <a:cubicBezTo>
                    <a:pt x="3498" y="4438"/>
                    <a:pt x="3487" y="4442"/>
                    <a:pt x="3474" y="4442"/>
                  </a:cubicBezTo>
                  <a:cubicBezTo>
                    <a:pt x="3467" y="4442"/>
                    <a:pt x="3460" y="4441"/>
                    <a:pt x="3454" y="4438"/>
                  </a:cubicBezTo>
                  <a:cubicBezTo>
                    <a:pt x="3433" y="4429"/>
                    <a:pt x="3410" y="4388"/>
                    <a:pt x="3391" y="4385"/>
                  </a:cubicBezTo>
                  <a:cubicBezTo>
                    <a:pt x="3372" y="4383"/>
                    <a:pt x="3348" y="4377"/>
                    <a:pt x="3345" y="4358"/>
                  </a:cubicBezTo>
                  <a:cubicBezTo>
                    <a:pt x="3342" y="4339"/>
                    <a:pt x="3342" y="4311"/>
                    <a:pt x="3313" y="4289"/>
                  </a:cubicBezTo>
                  <a:cubicBezTo>
                    <a:pt x="3285" y="4267"/>
                    <a:pt x="3230" y="4174"/>
                    <a:pt x="3230" y="4174"/>
                  </a:cubicBezTo>
                  <a:lnTo>
                    <a:pt x="3257" y="4128"/>
                  </a:lnTo>
                  <a:close/>
                  <a:moveTo>
                    <a:pt x="3713" y="1"/>
                  </a:moveTo>
                  <a:cubicBezTo>
                    <a:pt x="3697" y="1"/>
                    <a:pt x="3680" y="2"/>
                    <a:pt x="3662" y="4"/>
                  </a:cubicBezTo>
                  <a:cubicBezTo>
                    <a:pt x="3348" y="42"/>
                    <a:pt x="3243" y="200"/>
                    <a:pt x="3212" y="329"/>
                  </a:cubicBezTo>
                  <a:cubicBezTo>
                    <a:pt x="3180" y="455"/>
                    <a:pt x="3246" y="707"/>
                    <a:pt x="3246" y="707"/>
                  </a:cubicBezTo>
                  <a:cubicBezTo>
                    <a:pt x="3246" y="707"/>
                    <a:pt x="3248" y="712"/>
                    <a:pt x="3243" y="712"/>
                  </a:cubicBezTo>
                  <a:cubicBezTo>
                    <a:pt x="3240" y="712"/>
                    <a:pt x="3235" y="711"/>
                    <a:pt x="3227" y="707"/>
                  </a:cubicBezTo>
                  <a:cubicBezTo>
                    <a:pt x="3220" y="705"/>
                    <a:pt x="3213" y="704"/>
                    <a:pt x="3206" y="704"/>
                  </a:cubicBezTo>
                  <a:cubicBezTo>
                    <a:pt x="3186" y="704"/>
                    <a:pt x="3165" y="714"/>
                    <a:pt x="3155" y="742"/>
                  </a:cubicBezTo>
                  <a:cubicBezTo>
                    <a:pt x="3142" y="779"/>
                    <a:pt x="3161" y="860"/>
                    <a:pt x="3183" y="875"/>
                  </a:cubicBezTo>
                  <a:cubicBezTo>
                    <a:pt x="3205" y="891"/>
                    <a:pt x="3224" y="964"/>
                    <a:pt x="3264" y="983"/>
                  </a:cubicBezTo>
                  <a:cubicBezTo>
                    <a:pt x="3274" y="987"/>
                    <a:pt x="3282" y="989"/>
                    <a:pt x="3289" y="989"/>
                  </a:cubicBezTo>
                  <a:cubicBezTo>
                    <a:pt x="3305" y="989"/>
                    <a:pt x="3313" y="980"/>
                    <a:pt x="3321" y="980"/>
                  </a:cubicBezTo>
                  <a:cubicBezTo>
                    <a:pt x="3323" y="980"/>
                    <a:pt x="3325" y="981"/>
                    <a:pt x="3327" y="983"/>
                  </a:cubicBezTo>
                  <a:cubicBezTo>
                    <a:pt x="3339" y="990"/>
                    <a:pt x="3342" y="1019"/>
                    <a:pt x="3317" y="1019"/>
                  </a:cubicBezTo>
                  <a:cubicBezTo>
                    <a:pt x="3292" y="1019"/>
                    <a:pt x="3031" y="1104"/>
                    <a:pt x="2963" y="1122"/>
                  </a:cubicBezTo>
                  <a:cubicBezTo>
                    <a:pt x="2893" y="1140"/>
                    <a:pt x="2776" y="1265"/>
                    <a:pt x="2701" y="1323"/>
                  </a:cubicBezTo>
                  <a:cubicBezTo>
                    <a:pt x="2626" y="1383"/>
                    <a:pt x="2262" y="1744"/>
                    <a:pt x="2262" y="1788"/>
                  </a:cubicBezTo>
                  <a:cubicBezTo>
                    <a:pt x="2262" y="1830"/>
                    <a:pt x="2374" y="2084"/>
                    <a:pt x="2393" y="2104"/>
                  </a:cubicBezTo>
                  <a:cubicBezTo>
                    <a:pt x="2412" y="2128"/>
                    <a:pt x="2399" y="2183"/>
                    <a:pt x="2393" y="2273"/>
                  </a:cubicBezTo>
                  <a:cubicBezTo>
                    <a:pt x="2386" y="2364"/>
                    <a:pt x="2290" y="2476"/>
                    <a:pt x="2268" y="2531"/>
                  </a:cubicBezTo>
                  <a:cubicBezTo>
                    <a:pt x="2246" y="2588"/>
                    <a:pt x="2265" y="2771"/>
                    <a:pt x="2219" y="2780"/>
                  </a:cubicBezTo>
                  <a:cubicBezTo>
                    <a:pt x="2172" y="2789"/>
                    <a:pt x="2085" y="2939"/>
                    <a:pt x="2073" y="2983"/>
                  </a:cubicBezTo>
                  <a:cubicBezTo>
                    <a:pt x="2060" y="3026"/>
                    <a:pt x="2010" y="3114"/>
                    <a:pt x="1951" y="3147"/>
                  </a:cubicBezTo>
                  <a:cubicBezTo>
                    <a:pt x="1892" y="3182"/>
                    <a:pt x="1863" y="3358"/>
                    <a:pt x="1830" y="3396"/>
                  </a:cubicBezTo>
                  <a:cubicBezTo>
                    <a:pt x="1795" y="3434"/>
                    <a:pt x="1830" y="3558"/>
                    <a:pt x="1798" y="3577"/>
                  </a:cubicBezTo>
                  <a:cubicBezTo>
                    <a:pt x="1767" y="3596"/>
                    <a:pt x="1680" y="3727"/>
                    <a:pt x="1677" y="3775"/>
                  </a:cubicBezTo>
                  <a:cubicBezTo>
                    <a:pt x="1674" y="3826"/>
                    <a:pt x="1639" y="3883"/>
                    <a:pt x="1589" y="3932"/>
                  </a:cubicBezTo>
                  <a:cubicBezTo>
                    <a:pt x="1541" y="3982"/>
                    <a:pt x="1484" y="4147"/>
                    <a:pt x="1463" y="4193"/>
                  </a:cubicBezTo>
                  <a:cubicBezTo>
                    <a:pt x="1441" y="4240"/>
                    <a:pt x="1317" y="4429"/>
                    <a:pt x="1294" y="4452"/>
                  </a:cubicBezTo>
                  <a:cubicBezTo>
                    <a:pt x="1273" y="4473"/>
                    <a:pt x="1279" y="4538"/>
                    <a:pt x="1279" y="4538"/>
                  </a:cubicBezTo>
                  <a:cubicBezTo>
                    <a:pt x="1279" y="4538"/>
                    <a:pt x="1247" y="4579"/>
                    <a:pt x="1195" y="4623"/>
                  </a:cubicBezTo>
                  <a:cubicBezTo>
                    <a:pt x="1142" y="4667"/>
                    <a:pt x="1068" y="4798"/>
                    <a:pt x="1055" y="4818"/>
                  </a:cubicBezTo>
                  <a:cubicBezTo>
                    <a:pt x="1042" y="4841"/>
                    <a:pt x="934" y="4955"/>
                    <a:pt x="893" y="5053"/>
                  </a:cubicBezTo>
                  <a:cubicBezTo>
                    <a:pt x="852" y="5149"/>
                    <a:pt x="743" y="5373"/>
                    <a:pt x="724" y="5423"/>
                  </a:cubicBezTo>
                  <a:cubicBezTo>
                    <a:pt x="707" y="5472"/>
                    <a:pt x="693" y="5478"/>
                    <a:pt x="683" y="5478"/>
                  </a:cubicBezTo>
                  <a:cubicBezTo>
                    <a:pt x="677" y="5478"/>
                    <a:pt x="663" y="5475"/>
                    <a:pt x="642" y="5475"/>
                  </a:cubicBezTo>
                  <a:cubicBezTo>
                    <a:pt x="632" y="5475"/>
                    <a:pt x="620" y="5476"/>
                    <a:pt x="606" y="5478"/>
                  </a:cubicBezTo>
                  <a:cubicBezTo>
                    <a:pt x="567" y="5484"/>
                    <a:pt x="510" y="5587"/>
                    <a:pt x="495" y="5624"/>
                  </a:cubicBezTo>
                  <a:cubicBezTo>
                    <a:pt x="478" y="5662"/>
                    <a:pt x="438" y="5694"/>
                    <a:pt x="428" y="5724"/>
                  </a:cubicBezTo>
                  <a:cubicBezTo>
                    <a:pt x="420" y="5755"/>
                    <a:pt x="318" y="5836"/>
                    <a:pt x="293" y="5871"/>
                  </a:cubicBezTo>
                  <a:cubicBezTo>
                    <a:pt x="267" y="5905"/>
                    <a:pt x="227" y="6023"/>
                    <a:pt x="186" y="6029"/>
                  </a:cubicBezTo>
                  <a:cubicBezTo>
                    <a:pt x="146" y="6034"/>
                    <a:pt x="118" y="6097"/>
                    <a:pt x="58" y="6209"/>
                  </a:cubicBezTo>
                  <a:cubicBezTo>
                    <a:pt x="0" y="6321"/>
                    <a:pt x="31" y="6431"/>
                    <a:pt x="58" y="6471"/>
                  </a:cubicBezTo>
                  <a:cubicBezTo>
                    <a:pt x="69" y="6486"/>
                    <a:pt x="116" y="6493"/>
                    <a:pt x="178" y="6493"/>
                  </a:cubicBezTo>
                  <a:cubicBezTo>
                    <a:pt x="288" y="6493"/>
                    <a:pt x="446" y="6471"/>
                    <a:pt x="532" y="6428"/>
                  </a:cubicBezTo>
                  <a:cubicBezTo>
                    <a:pt x="666" y="6359"/>
                    <a:pt x="709" y="6206"/>
                    <a:pt x="709" y="6182"/>
                  </a:cubicBezTo>
                  <a:cubicBezTo>
                    <a:pt x="709" y="6157"/>
                    <a:pt x="862" y="6066"/>
                    <a:pt x="896" y="6026"/>
                  </a:cubicBezTo>
                  <a:cubicBezTo>
                    <a:pt x="929" y="5986"/>
                    <a:pt x="912" y="5948"/>
                    <a:pt x="921" y="5924"/>
                  </a:cubicBezTo>
                  <a:cubicBezTo>
                    <a:pt x="929" y="5899"/>
                    <a:pt x="961" y="5790"/>
                    <a:pt x="964" y="5724"/>
                  </a:cubicBezTo>
                  <a:cubicBezTo>
                    <a:pt x="967" y="5659"/>
                    <a:pt x="942" y="5603"/>
                    <a:pt x="942" y="5587"/>
                  </a:cubicBezTo>
                  <a:cubicBezTo>
                    <a:pt x="942" y="5573"/>
                    <a:pt x="1074" y="5439"/>
                    <a:pt x="1157" y="5360"/>
                  </a:cubicBezTo>
                  <a:cubicBezTo>
                    <a:pt x="1241" y="5283"/>
                    <a:pt x="1272" y="5245"/>
                    <a:pt x="1288" y="5227"/>
                  </a:cubicBezTo>
                  <a:cubicBezTo>
                    <a:pt x="1304" y="5208"/>
                    <a:pt x="1381" y="5174"/>
                    <a:pt x="1438" y="5139"/>
                  </a:cubicBezTo>
                  <a:cubicBezTo>
                    <a:pt x="1493" y="5105"/>
                    <a:pt x="1578" y="4987"/>
                    <a:pt x="1617" y="4919"/>
                  </a:cubicBezTo>
                  <a:cubicBezTo>
                    <a:pt x="1658" y="4850"/>
                    <a:pt x="1687" y="4801"/>
                    <a:pt x="1706" y="4774"/>
                  </a:cubicBezTo>
                  <a:cubicBezTo>
                    <a:pt x="1720" y="4754"/>
                    <a:pt x="1752" y="4709"/>
                    <a:pt x="1774" y="4709"/>
                  </a:cubicBezTo>
                  <a:cubicBezTo>
                    <a:pt x="1778" y="4709"/>
                    <a:pt x="1783" y="4711"/>
                    <a:pt x="1786" y="4716"/>
                  </a:cubicBezTo>
                  <a:cubicBezTo>
                    <a:pt x="1805" y="4744"/>
                    <a:pt x="2003" y="4774"/>
                    <a:pt x="2093" y="4804"/>
                  </a:cubicBezTo>
                  <a:cubicBezTo>
                    <a:pt x="2184" y="4831"/>
                    <a:pt x="2523" y="4933"/>
                    <a:pt x="2580" y="4968"/>
                  </a:cubicBezTo>
                  <a:cubicBezTo>
                    <a:pt x="2585" y="4971"/>
                    <a:pt x="2590" y="4973"/>
                    <a:pt x="2595" y="4973"/>
                  </a:cubicBezTo>
                  <a:cubicBezTo>
                    <a:pt x="2651" y="4973"/>
                    <a:pt x="2733" y="4821"/>
                    <a:pt x="2775" y="4774"/>
                  </a:cubicBezTo>
                  <a:cubicBezTo>
                    <a:pt x="2822" y="4725"/>
                    <a:pt x="2966" y="4518"/>
                    <a:pt x="2996" y="4518"/>
                  </a:cubicBezTo>
                  <a:cubicBezTo>
                    <a:pt x="3027" y="4518"/>
                    <a:pt x="3024" y="4535"/>
                    <a:pt x="3043" y="4573"/>
                  </a:cubicBezTo>
                  <a:cubicBezTo>
                    <a:pt x="3062" y="4610"/>
                    <a:pt x="3096" y="4760"/>
                    <a:pt x="3096" y="4792"/>
                  </a:cubicBezTo>
                  <a:cubicBezTo>
                    <a:pt x="3096" y="4822"/>
                    <a:pt x="3152" y="4847"/>
                    <a:pt x="3171" y="4850"/>
                  </a:cubicBezTo>
                  <a:cubicBezTo>
                    <a:pt x="3189" y="4853"/>
                    <a:pt x="3243" y="4878"/>
                    <a:pt x="3273" y="4924"/>
                  </a:cubicBezTo>
                  <a:cubicBezTo>
                    <a:pt x="3304" y="4971"/>
                    <a:pt x="3372" y="4980"/>
                    <a:pt x="3410" y="4993"/>
                  </a:cubicBezTo>
                  <a:cubicBezTo>
                    <a:pt x="3416" y="4995"/>
                    <a:pt x="3422" y="4996"/>
                    <a:pt x="3428" y="4996"/>
                  </a:cubicBezTo>
                  <a:cubicBezTo>
                    <a:pt x="3458" y="4996"/>
                    <a:pt x="3487" y="4971"/>
                    <a:pt x="3487" y="4971"/>
                  </a:cubicBezTo>
                  <a:cubicBezTo>
                    <a:pt x="3487" y="4971"/>
                    <a:pt x="3547" y="4993"/>
                    <a:pt x="3584" y="5018"/>
                  </a:cubicBezTo>
                  <a:cubicBezTo>
                    <a:pt x="3601" y="5029"/>
                    <a:pt x="3615" y="5032"/>
                    <a:pt x="3625" y="5032"/>
                  </a:cubicBezTo>
                  <a:cubicBezTo>
                    <a:pt x="3637" y="5032"/>
                    <a:pt x="3643" y="5028"/>
                    <a:pt x="3643" y="5028"/>
                  </a:cubicBezTo>
                  <a:cubicBezTo>
                    <a:pt x="3643" y="5028"/>
                    <a:pt x="3684" y="5089"/>
                    <a:pt x="3709" y="5118"/>
                  </a:cubicBezTo>
                  <a:cubicBezTo>
                    <a:pt x="3716" y="5127"/>
                    <a:pt x="3724" y="5130"/>
                    <a:pt x="3731" y="5130"/>
                  </a:cubicBezTo>
                  <a:cubicBezTo>
                    <a:pt x="3746" y="5130"/>
                    <a:pt x="3758" y="5112"/>
                    <a:pt x="3758" y="5095"/>
                  </a:cubicBezTo>
                  <a:cubicBezTo>
                    <a:pt x="3758" y="5070"/>
                    <a:pt x="3681" y="4943"/>
                    <a:pt x="3652" y="4908"/>
                  </a:cubicBezTo>
                  <a:cubicBezTo>
                    <a:pt x="3626" y="4875"/>
                    <a:pt x="3581" y="4785"/>
                    <a:pt x="3553" y="4754"/>
                  </a:cubicBezTo>
                  <a:cubicBezTo>
                    <a:pt x="3525" y="4722"/>
                    <a:pt x="3512" y="4683"/>
                    <a:pt x="3498" y="4667"/>
                  </a:cubicBezTo>
                  <a:cubicBezTo>
                    <a:pt x="3485" y="4654"/>
                    <a:pt x="3489" y="4623"/>
                    <a:pt x="3500" y="4623"/>
                  </a:cubicBezTo>
                  <a:cubicBezTo>
                    <a:pt x="3503" y="4623"/>
                    <a:pt x="3506" y="4624"/>
                    <a:pt x="3509" y="4629"/>
                  </a:cubicBezTo>
                  <a:cubicBezTo>
                    <a:pt x="3528" y="4651"/>
                    <a:pt x="3559" y="4684"/>
                    <a:pt x="3608" y="4719"/>
                  </a:cubicBezTo>
                  <a:cubicBezTo>
                    <a:pt x="3659" y="4754"/>
                    <a:pt x="3741" y="4755"/>
                    <a:pt x="3741" y="4755"/>
                  </a:cubicBezTo>
                  <a:cubicBezTo>
                    <a:pt x="3741" y="4755"/>
                    <a:pt x="3783" y="4822"/>
                    <a:pt x="3812" y="4847"/>
                  </a:cubicBezTo>
                  <a:cubicBezTo>
                    <a:pt x="3821" y="4856"/>
                    <a:pt x="3830" y="4859"/>
                    <a:pt x="3839" y="4859"/>
                  </a:cubicBezTo>
                  <a:cubicBezTo>
                    <a:pt x="3856" y="4859"/>
                    <a:pt x="3873" y="4847"/>
                    <a:pt x="3889" y="4841"/>
                  </a:cubicBezTo>
                  <a:cubicBezTo>
                    <a:pt x="3914" y="4831"/>
                    <a:pt x="4042" y="4629"/>
                    <a:pt x="4051" y="4588"/>
                  </a:cubicBezTo>
                  <a:cubicBezTo>
                    <a:pt x="4061" y="4549"/>
                    <a:pt x="4144" y="4517"/>
                    <a:pt x="4191" y="4511"/>
                  </a:cubicBezTo>
                  <a:cubicBezTo>
                    <a:pt x="4201" y="4509"/>
                    <a:pt x="4210" y="4509"/>
                    <a:pt x="4217" y="4509"/>
                  </a:cubicBezTo>
                  <a:cubicBezTo>
                    <a:pt x="4242" y="4509"/>
                    <a:pt x="4249" y="4518"/>
                    <a:pt x="4254" y="4543"/>
                  </a:cubicBezTo>
                  <a:cubicBezTo>
                    <a:pt x="4259" y="4573"/>
                    <a:pt x="4238" y="4658"/>
                    <a:pt x="4238" y="4684"/>
                  </a:cubicBezTo>
                  <a:cubicBezTo>
                    <a:pt x="4238" y="4691"/>
                    <a:pt x="4241" y="4694"/>
                    <a:pt x="4247" y="4694"/>
                  </a:cubicBezTo>
                  <a:cubicBezTo>
                    <a:pt x="4265" y="4694"/>
                    <a:pt x="4303" y="4664"/>
                    <a:pt x="4303" y="4648"/>
                  </a:cubicBezTo>
                  <a:cubicBezTo>
                    <a:pt x="4303" y="4626"/>
                    <a:pt x="4344" y="4505"/>
                    <a:pt x="4344" y="4505"/>
                  </a:cubicBezTo>
                  <a:cubicBezTo>
                    <a:pt x="4344" y="4505"/>
                    <a:pt x="4383" y="4549"/>
                    <a:pt x="4388" y="4573"/>
                  </a:cubicBezTo>
                  <a:cubicBezTo>
                    <a:pt x="4391" y="4598"/>
                    <a:pt x="4396" y="4694"/>
                    <a:pt x="4393" y="4725"/>
                  </a:cubicBezTo>
                  <a:cubicBezTo>
                    <a:pt x="4391" y="4755"/>
                    <a:pt x="4402" y="4804"/>
                    <a:pt x="4434" y="4804"/>
                  </a:cubicBezTo>
                  <a:cubicBezTo>
                    <a:pt x="4465" y="4804"/>
                    <a:pt x="4465" y="4769"/>
                    <a:pt x="4465" y="4741"/>
                  </a:cubicBezTo>
                  <a:cubicBezTo>
                    <a:pt x="4465" y="4713"/>
                    <a:pt x="4453" y="4629"/>
                    <a:pt x="4453" y="4629"/>
                  </a:cubicBezTo>
                  <a:lnTo>
                    <a:pt x="4453" y="4629"/>
                  </a:lnTo>
                  <a:lnTo>
                    <a:pt x="4478" y="4653"/>
                  </a:lnTo>
                  <a:cubicBezTo>
                    <a:pt x="4478" y="4653"/>
                    <a:pt x="4492" y="4703"/>
                    <a:pt x="4500" y="4735"/>
                  </a:cubicBezTo>
                  <a:cubicBezTo>
                    <a:pt x="4506" y="4766"/>
                    <a:pt x="4522" y="4779"/>
                    <a:pt x="4539" y="4782"/>
                  </a:cubicBezTo>
                  <a:cubicBezTo>
                    <a:pt x="4540" y="4782"/>
                    <a:pt x="4541" y="4782"/>
                    <a:pt x="4542" y="4782"/>
                  </a:cubicBezTo>
                  <a:cubicBezTo>
                    <a:pt x="4559" y="4782"/>
                    <a:pt x="4564" y="4760"/>
                    <a:pt x="4564" y="4760"/>
                  </a:cubicBezTo>
                  <a:cubicBezTo>
                    <a:pt x="4564" y="4760"/>
                    <a:pt x="4643" y="4859"/>
                    <a:pt x="4643" y="4889"/>
                  </a:cubicBezTo>
                  <a:cubicBezTo>
                    <a:pt x="4643" y="4920"/>
                    <a:pt x="4689" y="5037"/>
                    <a:pt x="4717" y="5102"/>
                  </a:cubicBezTo>
                  <a:cubicBezTo>
                    <a:pt x="4746" y="5168"/>
                    <a:pt x="4864" y="5407"/>
                    <a:pt x="4911" y="5447"/>
                  </a:cubicBezTo>
                  <a:cubicBezTo>
                    <a:pt x="4957" y="5488"/>
                    <a:pt x="5110" y="5711"/>
                    <a:pt x="5152" y="5779"/>
                  </a:cubicBezTo>
                  <a:cubicBezTo>
                    <a:pt x="5196" y="5848"/>
                    <a:pt x="5401" y="6184"/>
                    <a:pt x="5423" y="6209"/>
                  </a:cubicBezTo>
                  <a:cubicBezTo>
                    <a:pt x="5445" y="6234"/>
                    <a:pt x="5495" y="6343"/>
                    <a:pt x="5514" y="6365"/>
                  </a:cubicBezTo>
                  <a:cubicBezTo>
                    <a:pt x="5533" y="6387"/>
                    <a:pt x="5489" y="6403"/>
                    <a:pt x="5470" y="6418"/>
                  </a:cubicBezTo>
                  <a:cubicBezTo>
                    <a:pt x="5451" y="6434"/>
                    <a:pt x="5527" y="6452"/>
                    <a:pt x="5546" y="6480"/>
                  </a:cubicBezTo>
                  <a:cubicBezTo>
                    <a:pt x="5563" y="6508"/>
                    <a:pt x="5528" y="6514"/>
                    <a:pt x="5528" y="6562"/>
                  </a:cubicBezTo>
                  <a:cubicBezTo>
                    <a:pt x="5528" y="6608"/>
                    <a:pt x="5557" y="6686"/>
                    <a:pt x="5572" y="6723"/>
                  </a:cubicBezTo>
                  <a:cubicBezTo>
                    <a:pt x="5588" y="6761"/>
                    <a:pt x="5579" y="6834"/>
                    <a:pt x="5579" y="6878"/>
                  </a:cubicBezTo>
                  <a:cubicBezTo>
                    <a:pt x="5579" y="6923"/>
                    <a:pt x="5694" y="7003"/>
                    <a:pt x="5735" y="7025"/>
                  </a:cubicBezTo>
                  <a:cubicBezTo>
                    <a:pt x="5776" y="7047"/>
                    <a:pt x="5796" y="7239"/>
                    <a:pt x="5840" y="7321"/>
                  </a:cubicBezTo>
                  <a:cubicBezTo>
                    <a:pt x="5885" y="7402"/>
                    <a:pt x="6127" y="7417"/>
                    <a:pt x="6127" y="7417"/>
                  </a:cubicBezTo>
                  <a:cubicBezTo>
                    <a:pt x="6127" y="7417"/>
                    <a:pt x="6133" y="7417"/>
                    <a:pt x="6294" y="7423"/>
                  </a:cubicBezTo>
                  <a:cubicBezTo>
                    <a:pt x="6300" y="7423"/>
                    <a:pt x="6304" y="7423"/>
                    <a:pt x="6309" y="7423"/>
                  </a:cubicBezTo>
                  <a:cubicBezTo>
                    <a:pt x="6456" y="7423"/>
                    <a:pt x="6462" y="7337"/>
                    <a:pt x="6453" y="7223"/>
                  </a:cubicBezTo>
                  <a:cubicBezTo>
                    <a:pt x="6443" y="7105"/>
                    <a:pt x="6351" y="7015"/>
                    <a:pt x="6329" y="6968"/>
                  </a:cubicBezTo>
                  <a:cubicBezTo>
                    <a:pt x="6306" y="6922"/>
                    <a:pt x="6166" y="6707"/>
                    <a:pt x="6146" y="6675"/>
                  </a:cubicBezTo>
                  <a:cubicBezTo>
                    <a:pt x="6123" y="6643"/>
                    <a:pt x="6092" y="6573"/>
                    <a:pt x="6098" y="6489"/>
                  </a:cubicBezTo>
                  <a:cubicBezTo>
                    <a:pt x="6105" y="6406"/>
                    <a:pt x="6018" y="6381"/>
                    <a:pt x="5971" y="6374"/>
                  </a:cubicBezTo>
                  <a:cubicBezTo>
                    <a:pt x="5924" y="6368"/>
                    <a:pt x="5869" y="6362"/>
                    <a:pt x="5866" y="6330"/>
                  </a:cubicBezTo>
                  <a:cubicBezTo>
                    <a:pt x="5862" y="6300"/>
                    <a:pt x="5809" y="6324"/>
                    <a:pt x="5790" y="6275"/>
                  </a:cubicBezTo>
                  <a:cubicBezTo>
                    <a:pt x="5771" y="6225"/>
                    <a:pt x="5604" y="5801"/>
                    <a:pt x="5547" y="5667"/>
                  </a:cubicBezTo>
                  <a:cubicBezTo>
                    <a:pt x="5492" y="5533"/>
                    <a:pt x="5323" y="5121"/>
                    <a:pt x="5265" y="5012"/>
                  </a:cubicBezTo>
                  <a:cubicBezTo>
                    <a:pt x="5206" y="4903"/>
                    <a:pt x="5053" y="4604"/>
                    <a:pt x="4997" y="4442"/>
                  </a:cubicBezTo>
                  <a:cubicBezTo>
                    <a:pt x="4941" y="4279"/>
                    <a:pt x="4779" y="4125"/>
                    <a:pt x="4766" y="4125"/>
                  </a:cubicBezTo>
                  <a:cubicBezTo>
                    <a:pt x="4755" y="4125"/>
                    <a:pt x="4758" y="4081"/>
                    <a:pt x="4758" y="4062"/>
                  </a:cubicBezTo>
                  <a:cubicBezTo>
                    <a:pt x="4758" y="4043"/>
                    <a:pt x="4723" y="3983"/>
                    <a:pt x="4689" y="3947"/>
                  </a:cubicBezTo>
                  <a:cubicBezTo>
                    <a:pt x="4656" y="3909"/>
                    <a:pt x="4558" y="3753"/>
                    <a:pt x="4533" y="3739"/>
                  </a:cubicBezTo>
                  <a:cubicBezTo>
                    <a:pt x="4509" y="3723"/>
                    <a:pt x="4456" y="3629"/>
                    <a:pt x="4456" y="3629"/>
                  </a:cubicBezTo>
                  <a:cubicBezTo>
                    <a:pt x="4456" y="3629"/>
                    <a:pt x="4443" y="3495"/>
                    <a:pt x="4443" y="3421"/>
                  </a:cubicBezTo>
                  <a:cubicBezTo>
                    <a:pt x="4443" y="3347"/>
                    <a:pt x="4421" y="2978"/>
                    <a:pt x="4412" y="2879"/>
                  </a:cubicBezTo>
                  <a:cubicBezTo>
                    <a:pt x="4402" y="2780"/>
                    <a:pt x="4316" y="2484"/>
                    <a:pt x="4309" y="2447"/>
                  </a:cubicBezTo>
                  <a:cubicBezTo>
                    <a:pt x="4303" y="2409"/>
                    <a:pt x="4337" y="2142"/>
                    <a:pt x="4337" y="2120"/>
                  </a:cubicBezTo>
                  <a:cubicBezTo>
                    <a:pt x="4337" y="2098"/>
                    <a:pt x="4341" y="2014"/>
                    <a:pt x="4377" y="1948"/>
                  </a:cubicBezTo>
                  <a:cubicBezTo>
                    <a:pt x="4415" y="1884"/>
                    <a:pt x="4446" y="1747"/>
                    <a:pt x="4446" y="1718"/>
                  </a:cubicBezTo>
                  <a:cubicBezTo>
                    <a:pt x="4446" y="1691"/>
                    <a:pt x="4452" y="1578"/>
                    <a:pt x="4479" y="1564"/>
                  </a:cubicBezTo>
                  <a:cubicBezTo>
                    <a:pt x="4509" y="1548"/>
                    <a:pt x="4490" y="1539"/>
                    <a:pt x="4490" y="1495"/>
                  </a:cubicBezTo>
                  <a:cubicBezTo>
                    <a:pt x="4490" y="1450"/>
                    <a:pt x="4281" y="1271"/>
                    <a:pt x="4229" y="1227"/>
                  </a:cubicBezTo>
                  <a:cubicBezTo>
                    <a:pt x="4176" y="1184"/>
                    <a:pt x="4032" y="1082"/>
                    <a:pt x="4023" y="1082"/>
                  </a:cubicBezTo>
                  <a:cubicBezTo>
                    <a:pt x="4013" y="1082"/>
                    <a:pt x="4026" y="1035"/>
                    <a:pt x="4044" y="1007"/>
                  </a:cubicBezTo>
                  <a:cubicBezTo>
                    <a:pt x="4063" y="978"/>
                    <a:pt x="4048" y="975"/>
                    <a:pt x="4067" y="975"/>
                  </a:cubicBezTo>
                  <a:cubicBezTo>
                    <a:pt x="4086" y="975"/>
                    <a:pt x="4117" y="935"/>
                    <a:pt x="4128" y="900"/>
                  </a:cubicBezTo>
                  <a:cubicBezTo>
                    <a:pt x="4141" y="866"/>
                    <a:pt x="4146" y="735"/>
                    <a:pt x="4157" y="699"/>
                  </a:cubicBezTo>
                  <a:cubicBezTo>
                    <a:pt x="4169" y="661"/>
                    <a:pt x="4089" y="661"/>
                    <a:pt x="4089" y="661"/>
                  </a:cubicBezTo>
                  <a:cubicBezTo>
                    <a:pt x="4089" y="661"/>
                    <a:pt x="4111" y="527"/>
                    <a:pt x="4102" y="400"/>
                  </a:cubicBezTo>
                  <a:cubicBezTo>
                    <a:pt x="4092" y="279"/>
                    <a:pt x="3989" y="1"/>
                    <a:pt x="3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4;p60">
              <a:extLst>
                <a:ext uri="{FF2B5EF4-FFF2-40B4-BE49-F238E27FC236}">
                  <a16:creationId xmlns:a16="http://schemas.microsoft.com/office/drawing/2014/main" id="{FD237BD2-A13F-4DBA-861C-0C41C3E65A20}"/>
                </a:ext>
              </a:extLst>
            </p:cNvPr>
            <p:cNvSpPr/>
            <p:nvPr/>
          </p:nvSpPr>
          <p:spPr>
            <a:xfrm>
              <a:off x="2655410" y="1867810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69;p60">
            <a:extLst>
              <a:ext uri="{FF2B5EF4-FFF2-40B4-BE49-F238E27FC236}">
                <a16:creationId xmlns:a16="http://schemas.microsoft.com/office/drawing/2014/main" id="{997FFCB4-FFCB-4E2D-AB9B-DBA0A75CDBB8}"/>
              </a:ext>
            </a:extLst>
          </p:cNvPr>
          <p:cNvGrpSpPr/>
          <p:nvPr/>
        </p:nvGrpSpPr>
        <p:grpSpPr>
          <a:xfrm>
            <a:off x="1346190" y="1465195"/>
            <a:ext cx="345303" cy="702017"/>
            <a:chOff x="713250" y="1562785"/>
            <a:chExt cx="345303" cy="702017"/>
          </a:xfrm>
          <a:solidFill>
            <a:schemeClr val="accent1">
              <a:lumMod val="50000"/>
            </a:schemeClr>
          </a:solidFill>
        </p:grpSpPr>
        <p:sp>
          <p:nvSpPr>
            <p:cNvPr id="34" name="Google Shape;1270;p60">
              <a:extLst>
                <a:ext uri="{FF2B5EF4-FFF2-40B4-BE49-F238E27FC236}">
                  <a16:creationId xmlns:a16="http://schemas.microsoft.com/office/drawing/2014/main" id="{0B42215C-F223-4CF8-A8F7-1F5C249E223E}"/>
                </a:ext>
              </a:extLst>
            </p:cNvPr>
            <p:cNvSpPr/>
            <p:nvPr/>
          </p:nvSpPr>
          <p:spPr>
            <a:xfrm>
              <a:off x="713250" y="1573968"/>
              <a:ext cx="345303" cy="690834"/>
            </a:xfrm>
            <a:custGeom>
              <a:avLst/>
              <a:gdLst/>
              <a:ahLst/>
              <a:cxnLst/>
              <a:rect l="l" t="t" r="r" b="b"/>
              <a:pathLst>
                <a:path w="4536" h="9075" extrusionOk="0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;p60">
              <a:extLst>
                <a:ext uri="{FF2B5EF4-FFF2-40B4-BE49-F238E27FC236}">
                  <a16:creationId xmlns:a16="http://schemas.microsoft.com/office/drawing/2014/main" id="{0EABD1EE-13D9-4AE9-A538-6C532CA84DA3}"/>
                </a:ext>
              </a:extLst>
            </p:cNvPr>
            <p:cNvSpPr/>
            <p:nvPr/>
          </p:nvSpPr>
          <p:spPr>
            <a:xfrm>
              <a:off x="7132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72;p60">
            <a:extLst>
              <a:ext uri="{FF2B5EF4-FFF2-40B4-BE49-F238E27FC236}">
                <a16:creationId xmlns:a16="http://schemas.microsoft.com/office/drawing/2014/main" id="{C8E9BDD6-9B75-470A-9EE7-953FBEDADBBD}"/>
              </a:ext>
            </a:extLst>
          </p:cNvPr>
          <p:cNvGrpSpPr/>
          <p:nvPr/>
        </p:nvGrpSpPr>
        <p:grpSpPr>
          <a:xfrm>
            <a:off x="1324190" y="2531572"/>
            <a:ext cx="420743" cy="669626"/>
            <a:chOff x="1423345" y="1562785"/>
            <a:chExt cx="420743" cy="669626"/>
          </a:xfrm>
          <a:solidFill>
            <a:schemeClr val="accent1">
              <a:lumMod val="50000"/>
            </a:schemeClr>
          </a:solidFill>
        </p:grpSpPr>
        <p:sp>
          <p:nvSpPr>
            <p:cNvPr id="49" name="Google Shape;1273;p60">
              <a:extLst>
                <a:ext uri="{FF2B5EF4-FFF2-40B4-BE49-F238E27FC236}">
                  <a16:creationId xmlns:a16="http://schemas.microsoft.com/office/drawing/2014/main" id="{F3C8AD52-CB5F-4FAC-B067-80D14885B926}"/>
                </a:ext>
              </a:extLst>
            </p:cNvPr>
            <p:cNvSpPr/>
            <p:nvPr/>
          </p:nvSpPr>
          <p:spPr>
            <a:xfrm>
              <a:off x="1423345" y="1606359"/>
              <a:ext cx="420743" cy="626052"/>
            </a:xfrm>
            <a:custGeom>
              <a:avLst/>
              <a:gdLst/>
              <a:ahLst/>
              <a:cxnLst/>
              <a:rect l="l" t="t" r="r" b="b"/>
              <a:pathLst>
                <a:path w="5527" h="8224" extrusionOk="0">
                  <a:moveTo>
                    <a:pt x="851" y="1091"/>
                  </a:moveTo>
                  <a:cubicBezTo>
                    <a:pt x="871" y="1091"/>
                    <a:pt x="920" y="1101"/>
                    <a:pt x="941" y="1101"/>
                  </a:cubicBezTo>
                  <a:cubicBezTo>
                    <a:pt x="944" y="1101"/>
                    <a:pt x="946" y="1101"/>
                    <a:pt x="948" y="1101"/>
                  </a:cubicBezTo>
                  <a:cubicBezTo>
                    <a:pt x="949" y="1100"/>
                    <a:pt x="949" y="1100"/>
                    <a:pt x="950" y="1100"/>
                  </a:cubicBezTo>
                  <a:cubicBezTo>
                    <a:pt x="955" y="1100"/>
                    <a:pt x="881" y="1134"/>
                    <a:pt x="857" y="1136"/>
                  </a:cubicBezTo>
                  <a:cubicBezTo>
                    <a:pt x="831" y="1137"/>
                    <a:pt x="815" y="1140"/>
                    <a:pt x="801" y="1144"/>
                  </a:cubicBezTo>
                  <a:cubicBezTo>
                    <a:pt x="800" y="1145"/>
                    <a:pt x="799" y="1145"/>
                    <a:pt x="798" y="1145"/>
                  </a:cubicBezTo>
                  <a:cubicBezTo>
                    <a:pt x="785" y="1145"/>
                    <a:pt x="781" y="1119"/>
                    <a:pt x="766" y="1118"/>
                  </a:cubicBezTo>
                  <a:cubicBezTo>
                    <a:pt x="766" y="1118"/>
                    <a:pt x="831" y="1098"/>
                    <a:pt x="843" y="1092"/>
                  </a:cubicBezTo>
                  <a:cubicBezTo>
                    <a:pt x="844" y="1091"/>
                    <a:pt x="847" y="1091"/>
                    <a:pt x="851" y="1091"/>
                  </a:cubicBezTo>
                  <a:close/>
                  <a:moveTo>
                    <a:pt x="1081" y="1187"/>
                  </a:moveTo>
                  <a:cubicBezTo>
                    <a:pt x="1089" y="1187"/>
                    <a:pt x="1096" y="1187"/>
                    <a:pt x="1101" y="1188"/>
                  </a:cubicBezTo>
                  <a:cubicBezTo>
                    <a:pt x="1128" y="1195"/>
                    <a:pt x="1236" y="1262"/>
                    <a:pt x="1271" y="1264"/>
                  </a:cubicBezTo>
                  <a:cubicBezTo>
                    <a:pt x="1303" y="1265"/>
                    <a:pt x="1407" y="1301"/>
                    <a:pt x="1445" y="1301"/>
                  </a:cubicBezTo>
                  <a:cubicBezTo>
                    <a:pt x="1449" y="1301"/>
                    <a:pt x="1452" y="1301"/>
                    <a:pt x="1455" y="1300"/>
                  </a:cubicBezTo>
                  <a:cubicBezTo>
                    <a:pt x="1461" y="1299"/>
                    <a:pt x="1468" y="1298"/>
                    <a:pt x="1476" y="1298"/>
                  </a:cubicBezTo>
                  <a:cubicBezTo>
                    <a:pt x="1501" y="1298"/>
                    <a:pt x="1531" y="1306"/>
                    <a:pt x="1539" y="1316"/>
                  </a:cubicBezTo>
                  <a:cubicBezTo>
                    <a:pt x="1539" y="1316"/>
                    <a:pt x="1798" y="1507"/>
                    <a:pt x="1844" y="1532"/>
                  </a:cubicBezTo>
                  <a:cubicBezTo>
                    <a:pt x="1888" y="1556"/>
                    <a:pt x="1955" y="1630"/>
                    <a:pt x="1964" y="1630"/>
                  </a:cubicBezTo>
                  <a:cubicBezTo>
                    <a:pt x="1964" y="1630"/>
                    <a:pt x="1964" y="1629"/>
                    <a:pt x="1964" y="1629"/>
                  </a:cubicBezTo>
                  <a:lnTo>
                    <a:pt x="1964" y="1629"/>
                  </a:lnTo>
                  <a:cubicBezTo>
                    <a:pt x="1957" y="1632"/>
                    <a:pt x="1879" y="1663"/>
                    <a:pt x="1825" y="1678"/>
                  </a:cubicBezTo>
                  <a:cubicBezTo>
                    <a:pt x="1812" y="1681"/>
                    <a:pt x="1799" y="1682"/>
                    <a:pt x="1786" y="1682"/>
                  </a:cubicBezTo>
                  <a:cubicBezTo>
                    <a:pt x="1737" y="1682"/>
                    <a:pt x="1686" y="1661"/>
                    <a:pt x="1648" y="1632"/>
                  </a:cubicBezTo>
                  <a:cubicBezTo>
                    <a:pt x="1600" y="1594"/>
                    <a:pt x="1407" y="1504"/>
                    <a:pt x="1353" y="1485"/>
                  </a:cubicBezTo>
                  <a:cubicBezTo>
                    <a:pt x="1300" y="1468"/>
                    <a:pt x="1090" y="1350"/>
                    <a:pt x="1040" y="1326"/>
                  </a:cubicBezTo>
                  <a:cubicBezTo>
                    <a:pt x="989" y="1303"/>
                    <a:pt x="884" y="1223"/>
                    <a:pt x="865" y="1213"/>
                  </a:cubicBezTo>
                  <a:cubicBezTo>
                    <a:pt x="847" y="1204"/>
                    <a:pt x="936" y="1208"/>
                    <a:pt x="956" y="1203"/>
                  </a:cubicBezTo>
                  <a:cubicBezTo>
                    <a:pt x="976" y="1197"/>
                    <a:pt x="1042" y="1187"/>
                    <a:pt x="1081" y="1187"/>
                  </a:cubicBezTo>
                  <a:close/>
                  <a:moveTo>
                    <a:pt x="574" y="1"/>
                  </a:moveTo>
                  <a:cubicBezTo>
                    <a:pt x="441" y="1"/>
                    <a:pt x="313" y="43"/>
                    <a:pt x="225" y="120"/>
                  </a:cubicBezTo>
                  <a:cubicBezTo>
                    <a:pt x="26" y="299"/>
                    <a:pt x="1" y="483"/>
                    <a:pt x="15" y="658"/>
                  </a:cubicBezTo>
                  <a:cubicBezTo>
                    <a:pt x="33" y="830"/>
                    <a:pt x="157" y="954"/>
                    <a:pt x="157" y="961"/>
                  </a:cubicBezTo>
                  <a:cubicBezTo>
                    <a:pt x="152" y="965"/>
                    <a:pt x="158" y="980"/>
                    <a:pt x="183" y="1010"/>
                  </a:cubicBezTo>
                  <a:cubicBezTo>
                    <a:pt x="209" y="1039"/>
                    <a:pt x="284" y="1077"/>
                    <a:pt x="301" y="1077"/>
                  </a:cubicBezTo>
                  <a:cubicBezTo>
                    <a:pt x="302" y="1077"/>
                    <a:pt x="302" y="1077"/>
                    <a:pt x="302" y="1077"/>
                  </a:cubicBezTo>
                  <a:cubicBezTo>
                    <a:pt x="320" y="1077"/>
                    <a:pt x="381" y="1128"/>
                    <a:pt x="406" y="1156"/>
                  </a:cubicBezTo>
                  <a:cubicBezTo>
                    <a:pt x="431" y="1182"/>
                    <a:pt x="489" y="1224"/>
                    <a:pt x="518" y="1249"/>
                  </a:cubicBezTo>
                  <a:cubicBezTo>
                    <a:pt x="549" y="1274"/>
                    <a:pt x="661" y="1357"/>
                    <a:pt x="693" y="1375"/>
                  </a:cubicBezTo>
                  <a:cubicBezTo>
                    <a:pt x="723" y="1393"/>
                    <a:pt x="809" y="1474"/>
                    <a:pt x="853" y="1520"/>
                  </a:cubicBezTo>
                  <a:cubicBezTo>
                    <a:pt x="898" y="1567"/>
                    <a:pt x="1076" y="1702"/>
                    <a:pt x="1143" y="1761"/>
                  </a:cubicBezTo>
                  <a:cubicBezTo>
                    <a:pt x="1211" y="1817"/>
                    <a:pt x="1450" y="1973"/>
                    <a:pt x="1536" y="2023"/>
                  </a:cubicBezTo>
                  <a:cubicBezTo>
                    <a:pt x="1591" y="2055"/>
                    <a:pt x="1630" y="2059"/>
                    <a:pt x="1662" y="2059"/>
                  </a:cubicBezTo>
                  <a:cubicBezTo>
                    <a:pt x="1674" y="2059"/>
                    <a:pt x="1685" y="2059"/>
                    <a:pt x="1697" y="2059"/>
                  </a:cubicBezTo>
                  <a:cubicBezTo>
                    <a:pt x="1701" y="2059"/>
                    <a:pt x="1705" y="2059"/>
                    <a:pt x="1710" y="2059"/>
                  </a:cubicBezTo>
                  <a:cubicBezTo>
                    <a:pt x="1752" y="2062"/>
                    <a:pt x="2039" y="2062"/>
                    <a:pt x="2166" y="2065"/>
                  </a:cubicBezTo>
                  <a:cubicBezTo>
                    <a:pt x="2173" y="2065"/>
                    <a:pt x="2182" y="2065"/>
                    <a:pt x="2190" y="2065"/>
                  </a:cubicBezTo>
                  <a:cubicBezTo>
                    <a:pt x="2326" y="2065"/>
                    <a:pt x="2576" y="2045"/>
                    <a:pt x="2616" y="2031"/>
                  </a:cubicBezTo>
                  <a:cubicBezTo>
                    <a:pt x="2647" y="2022"/>
                    <a:pt x="2721" y="2003"/>
                    <a:pt x="2760" y="2003"/>
                  </a:cubicBezTo>
                  <a:cubicBezTo>
                    <a:pt x="2773" y="2003"/>
                    <a:pt x="2783" y="2005"/>
                    <a:pt x="2785" y="2011"/>
                  </a:cubicBezTo>
                  <a:cubicBezTo>
                    <a:pt x="2790" y="2031"/>
                    <a:pt x="2798" y="2036"/>
                    <a:pt x="2811" y="2052"/>
                  </a:cubicBezTo>
                  <a:cubicBezTo>
                    <a:pt x="2824" y="2069"/>
                    <a:pt x="2840" y="2115"/>
                    <a:pt x="2862" y="2173"/>
                  </a:cubicBezTo>
                  <a:cubicBezTo>
                    <a:pt x="2884" y="2230"/>
                    <a:pt x="2986" y="2554"/>
                    <a:pt x="2997" y="2591"/>
                  </a:cubicBezTo>
                  <a:cubicBezTo>
                    <a:pt x="3008" y="2627"/>
                    <a:pt x="3041" y="2924"/>
                    <a:pt x="3034" y="2943"/>
                  </a:cubicBezTo>
                  <a:cubicBezTo>
                    <a:pt x="3025" y="2962"/>
                    <a:pt x="3044" y="2967"/>
                    <a:pt x="3059" y="3015"/>
                  </a:cubicBezTo>
                  <a:cubicBezTo>
                    <a:pt x="3073" y="3063"/>
                    <a:pt x="3041" y="3292"/>
                    <a:pt x="3012" y="3357"/>
                  </a:cubicBezTo>
                  <a:cubicBezTo>
                    <a:pt x="2984" y="3421"/>
                    <a:pt x="3063" y="3493"/>
                    <a:pt x="3105" y="3522"/>
                  </a:cubicBezTo>
                  <a:cubicBezTo>
                    <a:pt x="3136" y="3545"/>
                    <a:pt x="3113" y="3568"/>
                    <a:pt x="3077" y="3568"/>
                  </a:cubicBezTo>
                  <a:cubicBezTo>
                    <a:pt x="3065" y="3568"/>
                    <a:pt x="3051" y="3565"/>
                    <a:pt x="3038" y="3560"/>
                  </a:cubicBezTo>
                  <a:cubicBezTo>
                    <a:pt x="3036" y="3559"/>
                    <a:pt x="3033" y="3558"/>
                    <a:pt x="3031" y="3558"/>
                  </a:cubicBezTo>
                  <a:cubicBezTo>
                    <a:pt x="2978" y="3558"/>
                    <a:pt x="2943" y="3786"/>
                    <a:pt x="2933" y="3820"/>
                  </a:cubicBezTo>
                  <a:cubicBezTo>
                    <a:pt x="2923" y="3858"/>
                    <a:pt x="2772" y="3877"/>
                    <a:pt x="2715" y="3895"/>
                  </a:cubicBezTo>
                  <a:cubicBezTo>
                    <a:pt x="2658" y="3911"/>
                    <a:pt x="2474" y="4099"/>
                    <a:pt x="2460" y="4133"/>
                  </a:cubicBezTo>
                  <a:cubicBezTo>
                    <a:pt x="2444" y="4168"/>
                    <a:pt x="2335" y="4291"/>
                    <a:pt x="2286" y="4321"/>
                  </a:cubicBezTo>
                  <a:cubicBezTo>
                    <a:pt x="2238" y="4353"/>
                    <a:pt x="2279" y="4394"/>
                    <a:pt x="2279" y="4394"/>
                  </a:cubicBezTo>
                  <a:cubicBezTo>
                    <a:pt x="2279" y="4394"/>
                    <a:pt x="2155" y="4553"/>
                    <a:pt x="2103" y="4632"/>
                  </a:cubicBezTo>
                  <a:cubicBezTo>
                    <a:pt x="2050" y="4710"/>
                    <a:pt x="1973" y="4933"/>
                    <a:pt x="1975" y="4999"/>
                  </a:cubicBezTo>
                  <a:cubicBezTo>
                    <a:pt x="1978" y="5064"/>
                    <a:pt x="2072" y="5236"/>
                    <a:pt x="2109" y="5350"/>
                  </a:cubicBezTo>
                  <a:cubicBezTo>
                    <a:pt x="2144" y="5463"/>
                    <a:pt x="2253" y="5632"/>
                    <a:pt x="2291" y="5685"/>
                  </a:cubicBezTo>
                  <a:cubicBezTo>
                    <a:pt x="2326" y="5739"/>
                    <a:pt x="2504" y="5915"/>
                    <a:pt x="2550" y="5966"/>
                  </a:cubicBezTo>
                  <a:cubicBezTo>
                    <a:pt x="2597" y="6018"/>
                    <a:pt x="2689" y="6173"/>
                    <a:pt x="2700" y="6193"/>
                  </a:cubicBezTo>
                  <a:cubicBezTo>
                    <a:pt x="2713" y="6214"/>
                    <a:pt x="2707" y="6215"/>
                    <a:pt x="2691" y="6230"/>
                  </a:cubicBezTo>
                  <a:cubicBezTo>
                    <a:pt x="2675" y="6244"/>
                    <a:pt x="2683" y="6266"/>
                    <a:pt x="2672" y="6278"/>
                  </a:cubicBezTo>
                  <a:cubicBezTo>
                    <a:pt x="2661" y="6289"/>
                    <a:pt x="2638" y="6327"/>
                    <a:pt x="2635" y="6352"/>
                  </a:cubicBezTo>
                  <a:cubicBezTo>
                    <a:pt x="2632" y="6377"/>
                    <a:pt x="2493" y="6562"/>
                    <a:pt x="2483" y="6608"/>
                  </a:cubicBezTo>
                  <a:cubicBezTo>
                    <a:pt x="2473" y="6654"/>
                    <a:pt x="2444" y="6723"/>
                    <a:pt x="2358" y="6786"/>
                  </a:cubicBezTo>
                  <a:cubicBezTo>
                    <a:pt x="2269" y="6849"/>
                    <a:pt x="2164" y="7048"/>
                    <a:pt x="2164" y="7104"/>
                  </a:cubicBezTo>
                  <a:cubicBezTo>
                    <a:pt x="2163" y="7160"/>
                    <a:pt x="2240" y="7193"/>
                    <a:pt x="2361" y="7200"/>
                  </a:cubicBezTo>
                  <a:cubicBezTo>
                    <a:pt x="2366" y="7200"/>
                    <a:pt x="2372" y="7200"/>
                    <a:pt x="2378" y="7200"/>
                  </a:cubicBezTo>
                  <a:cubicBezTo>
                    <a:pt x="2499" y="7200"/>
                    <a:pt x="2676" y="7119"/>
                    <a:pt x="2779" y="7044"/>
                  </a:cubicBezTo>
                  <a:cubicBezTo>
                    <a:pt x="2885" y="6964"/>
                    <a:pt x="2967" y="6807"/>
                    <a:pt x="3000" y="6782"/>
                  </a:cubicBezTo>
                  <a:cubicBezTo>
                    <a:pt x="3035" y="6757"/>
                    <a:pt x="3182" y="6740"/>
                    <a:pt x="3274" y="6686"/>
                  </a:cubicBezTo>
                  <a:cubicBezTo>
                    <a:pt x="3366" y="6630"/>
                    <a:pt x="3401" y="6528"/>
                    <a:pt x="3391" y="6455"/>
                  </a:cubicBezTo>
                  <a:cubicBezTo>
                    <a:pt x="3379" y="6383"/>
                    <a:pt x="3227" y="6168"/>
                    <a:pt x="3198" y="6134"/>
                  </a:cubicBezTo>
                  <a:cubicBezTo>
                    <a:pt x="3169" y="6099"/>
                    <a:pt x="3080" y="6072"/>
                    <a:pt x="3061" y="6069"/>
                  </a:cubicBezTo>
                  <a:cubicBezTo>
                    <a:pt x="3042" y="6068"/>
                    <a:pt x="2968" y="5924"/>
                    <a:pt x="2948" y="5882"/>
                  </a:cubicBezTo>
                  <a:cubicBezTo>
                    <a:pt x="2927" y="5839"/>
                    <a:pt x="2871" y="5708"/>
                    <a:pt x="2868" y="5675"/>
                  </a:cubicBezTo>
                  <a:cubicBezTo>
                    <a:pt x="2866" y="5643"/>
                    <a:pt x="2857" y="5554"/>
                    <a:pt x="2828" y="5449"/>
                  </a:cubicBezTo>
                  <a:cubicBezTo>
                    <a:pt x="2798" y="5344"/>
                    <a:pt x="2689" y="5210"/>
                    <a:pt x="2658" y="5172"/>
                  </a:cubicBezTo>
                  <a:cubicBezTo>
                    <a:pt x="2627" y="5133"/>
                    <a:pt x="2581" y="5077"/>
                    <a:pt x="2610" y="5067"/>
                  </a:cubicBezTo>
                  <a:cubicBezTo>
                    <a:pt x="2639" y="5058"/>
                    <a:pt x="2709" y="4991"/>
                    <a:pt x="2737" y="4983"/>
                  </a:cubicBezTo>
                  <a:cubicBezTo>
                    <a:pt x="2742" y="4981"/>
                    <a:pt x="2746" y="4980"/>
                    <a:pt x="2750" y="4980"/>
                  </a:cubicBezTo>
                  <a:cubicBezTo>
                    <a:pt x="2766" y="4980"/>
                    <a:pt x="2772" y="4993"/>
                    <a:pt x="2788" y="4997"/>
                  </a:cubicBezTo>
                  <a:cubicBezTo>
                    <a:pt x="2805" y="5005"/>
                    <a:pt x="2825" y="5038"/>
                    <a:pt x="2872" y="5063"/>
                  </a:cubicBezTo>
                  <a:cubicBezTo>
                    <a:pt x="2888" y="5072"/>
                    <a:pt x="2911" y="5076"/>
                    <a:pt x="2936" y="5076"/>
                  </a:cubicBezTo>
                  <a:cubicBezTo>
                    <a:pt x="2984" y="5076"/>
                    <a:pt x="3039" y="5064"/>
                    <a:pt x="3070" y="5054"/>
                  </a:cubicBezTo>
                  <a:cubicBezTo>
                    <a:pt x="3118" y="5040"/>
                    <a:pt x="3261" y="4939"/>
                    <a:pt x="3316" y="4920"/>
                  </a:cubicBezTo>
                  <a:cubicBezTo>
                    <a:pt x="3325" y="4917"/>
                    <a:pt x="3333" y="4916"/>
                    <a:pt x="3340" y="4916"/>
                  </a:cubicBezTo>
                  <a:cubicBezTo>
                    <a:pt x="3377" y="4916"/>
                    <a:pt x="3386" y="4957"/>
                    <a:pt x="3402" y="4986"/>
                  </a:cubicBezTo>
                  <a:cubicBezTo>
                    <a:pt x="3421" y="5021"/>
                    <a:pt x="3421" y="5050"/>
                    <a:pt x="3424" y="5114"/>
                  </a:cubicBezTo>
                  <a:cubicBezTo>
                    <a:pt x="3426" y="5178"/>
                    <a:pt x="3622" y="5341"/>
                    <a:pt x="3646" y="5395"/>
                  </a:cubicBezTo>
                  <a:cubicBezTo>
                    <a:pt x="3667" y="5447"/>
                    <a:pt x="3654" y="5469"/>
                    <a:pt x="3637" y="5510"/>
                  </a:cubicBezTo>
                  <a:cubicBezTo>
                    <a:pt x="3619" y="5551"/>
                    <a:pt x="3657" y="5576"/>
                    <a:pt x="3673" y="5590"/>
                  </a:cubicBezTo>
                  <a:cubicBezTo>
                    <a:pt x="3691" y="5606"/>
                    <a:pt x="3739" y="5816"/>
                    <a:pt x="3755" y="5890"/>
                  </a:cubicBezTo>
                  <a:cubicBezTo>
                    <a:pt x="3769" y="5963"/>
                    <a:pt x="3871" y="6005"/>
                    <a:pt x="3889" y="6049"/>
                  </a:cubicBezTo>
                  <a:cubicBezTo>
                    <a:pt x="3906" y="6091"/>
                    <a:pt x="3992" y="6252"/>
                    <a:pt x="4032" y="6346"/>
                  </a:cubicBezTo>
                  <a:cubicBezTo>
                    <a:pt x="4071" y="6441"/>
                    <a:pt x="4268" y="6575"/>
                    <a:pt x="4297" y="6598"/>
                  </a:cubicBezTo>
                  <a:cubicBezTo>
                    <a:pt x="4326" y="6620"/>
                    <a:pt x="4547" y="6922"/>
                    <a:pt x="4608" y="6996"/>
                  </a:cubicBezTo>
                  <a:cubicBezTo>
                    <a:pt x="4668" y="7070"/>
                    <a:pt x="4791" y="7219"/>
                    <a:pt x="4804" y="7245"/>
                  </a:cubicBezTo>
                  <a:cubicBezTo>
                    <a:pt x="4815" y="7271"/>
                    <a:pt x="4823" y="7297"/>
                    <a:pt x="4808" y="7308"/>
                  </a:cubicBezTo>
                  <a:cubicBezTo>
                    <a:pt x="4792" y="7319"/>
                    <a:pt x="4812" y="7344"/>
                    <a:pt x="4815" y="7356"/>
                  </a:cubicBezTo>
                  <a:cubicBezTo>
                    <a:pt x="4820" y="7366"/>
                    <a:pt x="4796" y="7424"/>
                    <a:pt x="4776" y="7456"/>
                  </a:cubicBezTo>
                  <a:cubicBezTo>
                    <a:pt x="4757" y="7488"/>
                    <a:pt x="4775" y="7522"/>
                    <a:pt x="4814" y="7551"/>
                  </a:cubicBezTo>
                  <a:cubicBezTo>
                    <a:pt x="4853" y="7579"/>
                    <a:pt x="4856" y="7596"/>
                    <a:pt x="4875" y="7670"/>
                  </a:cubicBezTo>
                  <a:cubicBezTo>
                    <a:pt x="4894" y="7745"/>
                    <a:pt x="4868" y="7970"/>
                    <a:pt x="4897" y="8104"/>
                  </a:cubicBezTo>
                  <a:cubicBezTo>
                    <a:pt x="4915" y="8187"/>
                    <a:pt x="4970" y="8224"/>
                    <a:pt x="5044" y="8224"/>
                  </a:cubicBezTo>
                  <a:cubicBezTo>
                    <a:pt x="5090" y="8224"/>
                    <a:pt x="5143" y="8209"/>
                    <a:pt x="5200" y="8183"/>
                  </a:cubicBezTo>
                  <a:cubicBezTo>
                    <a:pt x="5347" y="8115"/>
                    <a:pt x="5408" y="7912"/>
                    <a:pt x="5434" y="7791"/>
                  </a:cubicBezTo>
                  <a:cubicBezTo>
                    <a:pt x="5462" y="7670"/>
                    <a:pt x="5421" y="7501"/>
                    <a:pt x="5421" y="7485"/>
                  </a:cubicBezTo>
                  <a:cubicBezTo>
                    <a:pt x="5420" y="7471"/>
                    <a:pt x="5456" y="7380"/>
                    <a:pt x="5480" y="7345"/>
                  </a:cubicBezTo>
                  <a:cubicBezTo>
                    <a:pt x="5503" y="7311"/>
                    <a:pt x="5517" y="7254"/>
                    <a:pt x="5522" y="7155"/>
                  </a:cubicBezTo>
                  <a:cubicBezTo>
                    <a:pt x="5526" y="7059"/>
                    <a:pt x="5430" y="7016"/>
                    <a:pt x="5328" y="6993"/>
                  </a:cubicBezTo>
                  <a:cubicBezTo>
                    <a:pt x="5276" y="6981"/>
                    <a:pt x="5210" y="6975"/>
                    <a:pt x="5164" y="6975"/>
                  </a:cubicBezTo>
                  <a:cubicBezTo>
                    <a:pt x="5135" y="6975"/>
                    <a:pt x="5114" y="6977"/>
                    <a:pt x="5110" y="6981"/>
                  </a:cubicBezTo>
                  <a:cubicBezTo>
                    <a:pt x="5105" y="6987"/>
                    <a:pt x="5092" y="6992"/>
                    <a:pt x="5079" y="6992"/>
                  </a:cubicBezTo>
                  <a:cubicBezTo>
                    <a:pt x="5066" y="6992"/>
                    <a:pt x="5051" y="6987"/>
                    <a:pt x="5044" y="6970"/>
                  </a:cubicBezTo>
                  <a:cubicBezTo>
                    <a:pt x="5029" y="6936"/>
                    <a:pt x="4948" y="6662"/>
                    <a:pt x="4916" y="6568"/>
                  </a:cubicBezTo>
                  <a:cubicBezTo>
                    <a:pt x="4884" y="6473"/>
                    <a:pt x="4792" y="6355"/>
                    <a:pt x="4731" y="6310"/>
                  </a:cubicBezTo>
                  <a:cubicBezTo>
                    <a:pt x="4671" y="6263"/>
                    <a:pt x="4552" y="6142"/>
                    <a:pt x="4530" y="6116"/>
                  </a:cubicBezTo>
                  <a:cubicBezTo>
                    <a:pt x="4511" y="6090"/>
                    <a:pt x="4493" y="6016"/>
                    <a:pt x="4489" y="5988"/>
                  </a:cubicBezTo>
                  <a:cubicBezTo>
                    <a:pt x="4485" y="5962"/>
                    <a:pt x="4489" y="5908"/>
                    <a:pt x="4495" y="5908"/>
                  </a:cubicBezTo>
                  <a:cubicBezTo>
                    <a:pt x="4501" y="5908"/>
                    <a:pt x="4511" y="5898"/>
                    <a:pt x="4506" y="5874"/>
                  </a:cubicBezTo>
                  <a:cubicBezTo>
                    <a:pt x="4501" y="5852"/>
                    <a:pt x="4512" y="5549"/>
                    <a:pt x="4527" y="5487"/>
                  </a:cubicBezTo>
                  <a:cubicBezTo>
                    <a:pt x="4541" y="5424"/>
                    <a:pt x="4543" y="5038"/>
                    <a:pt x="4568" y="4933"/>
                  </a:cubicBezTo>
                  <a:cubicBezTo>
                    <a:pt x="4591" y="4827"/>
                    <a:pt x="4544" y="4677"/>
                    <a:pt x="4533" y="4629"/>
                  </a:cubicBezTo>
                  <a:cubicBezTo>
                    <a:pt x="4522" y="4581"/>
                    <a:pt x="4563" y="4358"/>
                    <a:pt x="4573" y="4291"/>
                  </a:cubicBezTo>
                  <a:cubicBezTo>
                    <a:pt x="4582" y="4224"/>
                    <a:pt x="4537" y="4061"/>
                    <a:pt x="4530" y="4042"/>
                  </a:cubicBezTo>
                  <a:cubicBezTo>
                    <a:pt x="4525" y="4024"/>
                    <a:pt x="4541" y="4036"/>
                    <a:pt x="4608" y="4023"/>
                  </a:cubicBezTo>
                  <a:cubicBezTo>
                    <a:pt x="4677" y="4010"/>
                    <a:pt x="4744" y="3957"/>
                    <a:pt x="4770" y="3880"/>
                  </a:cubicBezTo>
                  <a:cubicBezTo>
                    <a:pt x="4796" y="3804"/>
                    <a:pt x="4712" y="3682"/>
                    <a:pt x="4700" y="3629"/>
                  </a:cubicBezTo>
                  <a:cubicBezTo>
                    <a:pt x="4690" y="3580"/>
                    <a:pt x="4522" y="3286"/>
                    <a:pt x="4492" y="3251"/>
                  </a:cubicBezTo>
                  <a:cubicBezTo>
                    <a:pt x="4463" y="3216"/>
                    <a:pt x="4437" y="3153"/>
                    <a:pt x="4447" y="3133"/>
                  </a:cubicBezTo>
                  <a:cubicBezTo>
                    <a:pt x="4455" y="3111"/>
                    <a:pt x="4458" y="2971"/>
                    <a:pt x="4451" y="2946"/>
                  </a:cubicBezTo>
                  <a:cubicBezTo>
                    <a:pt x="4444" y="2923"/>
                    <a:pt x="4450" y="2782"/>
                    <a:pt x="4461" y="2757"/>
                  </a:cubicBezTo>
                  <a:cubicBezTo>
                    <a:pt x="4472" y="2731"/>
                    <a:pt x="4480" y="2605"/>
                    <a:pt x="4479" y="2530"/>
                  </a:cubicBezTo>
                  <a:cubicBezTo>
                    <a:pt x="4477" y="2454"/>
                    <a:pt x="4352" y="2154"/>
                    <a:pt x="4343" y="2090"/>
                  </a:cubicBezTo>
                  <a:cubicBezTo>
                    <a:pt x="4333" y="2024"/>
                    <a:pt x="4259" y="1819"/>
                    <a:pt x="4189" y="1663"/>
                  </a:cubicBezTo>
                  <a:cubicBezTo>
                    <a:pt x="4119" y="1507"/>
                    <a:pt x="3915" y="1393"/>
                    <a:pt x="3915" y="1393"/>
                  </a:cubicBezTo>
                  <a:cubicBezTo>
                    <a:pt x="3914" y="1394"/>
                    <a:pt x="3913" y="1394"/>
                    <a:pt x="3912" y="1394"/>
                  </a:cubicBezTo>
                  <a:cubicBezTo>
                    <a:pt x="3901" y="1394"/>
                    <a:pt x="3880" y="1369"/>
                    <a:pt x="3895" y="1369"/>
                  </a:cubicBezTo>
                  <a:cubicBezTo>
                    <a:pt x="3911" y="1367"/>
                    <a:pt x="3918" y="1326"/>
                    <a:pt x="3922" y="1267"/>
                  </a:cubicBezTo>
                  <a:cubicBezTo>
                    <a:pt x="3925" y="1207"/>
                    <a:pt x="3966" y="1136"/>
                    <a:pt x="4049" y="914"/>
                  </a:cubicBezTo>
                  <a:cubicBezTo>
                    <a:pt x="4131" y="694"/>
                    <a:pt x="3863" y="502"/>
                    <a:pt x="3720" y="450"/>
                  </a:cubicBezTo>
                  <a:cubicBezTo>
                    <a:pt x="3686" y="437"/>
                    <a:pt x="3643" y="432"/>
                    <a:pt x="3598" y="432"/>
                  </a:cubicBezTo>
                  <a:cubicBezTo>
                    <a:pt x="3453" y="432"/>
                    <a:pt x="3278" y="481"/>
                    <a:pt x="3229" y="487"/>
                  </a:cubicBezTo>
                  <a:cubicBezTo>
                    <a:pt x="3165" y="495"/>
                    <a:pt x="3146" y="589"/>
                    <a:pt x="3152" y="616"/>
                  </a:cubicBezTo>
                  <a:cubicBezTo>
                    <a:pt x="3158" y="642"/>
                    <a:pt x="3117" y="712"/>
                    <a:pt x="3091" y="755"/>
                  </a:cubicBezTo>
                  <a:cubicBezTo>
                    <a:pt x="3063" y="798"/>
                    <a:pt x="3089" y="834"/>
                    <a:pt x="3095" y="856"/>
                  </a:cubicBezTo>
                  <a:cubicBezTo>
                    <a:pt x="3102" y="878"/>
                    <a:pt x="3072" y="903"/>
                    <a:pt x="3000" y="958"/>
                  </a:cubicBezTo>
                  <a:cubicBezTo>
                    <a:pt x="2929" y="1012"/>
                    <a:pt x="2962" y="1044"/>
                    <a:pt x="2981" y="1057"/>
                  </a:cubicBezTo>
                  <a:cubicBezTo>
                    <a:pt x="3000" y="1072"/>
                    <a:pt x="3000" y="1108"/>
                    <a:pt x="2981" y="1139"/>
                  </a:cubicBezTo>
                  <a:cubicBezTo>
                    <a:pt x="2962" y="1168"/>
                    <a:pt x="2970" y="1198"/>
                    <a:pt x="2986" y="1223"/>
                  </a:cubicBezTo>
                  <a:cubicBezTo>
                    <a:pt x="3002" y="1246"/>
                    <a:pt x="2978" y="1258"/>
                    <a:pt x="2954" y="1275"/>
                  </a:cubicBezTo>
                  <a:cubicBezTo>
                    <a:pt x="2929" y="1293"/>
                    <a:pt x="2955" y="1331"/>
                    <a:pt x="2977" y="1356"/>
                  </a:cubicBezTo>
                  <a:cubicBezTo>
                    <a:pt x="2999" y="1382"/>
                    <a:pt x="2965" y="1431"/>
                    <a:pt x="2965" y="1431"/>
                  </a:cubicBezTo>
                  <a:cubicBezTo>
                    <a:pt x="2965" y="1431"/>
                    <a:pt x="2917" y="1431"/>
                    <a:pt x="2833" y="1436"/>
                  </a:cubicBezTo>
                  <a:cubicBezTo>
                    <a:pt x="2747" y="1440"/>
                    <a:pt x="2571" y="1494"/>
                    <a:pt x="2559" y="1498"/>
                  </a:cubicBezTo>
                  <a:cubicBezTo>
                    <a:pt x="2558" y="1498"/>
                    <a:pt x="2557" y="1499"/>
                    <a:pt x="2556" y="1499"/>
                  </a:cubicBezTo>
                  <a:cubicBezTo>
                    <a:pt x="2539" y="1499"/>
                    <a:pt x="2478" y="1475"/>
                    <a:pt x="2435" y="1446"/>
                  </a:cubicBezTo>
                  <a:cubicBezTo>
                    <a:pt x="2388" y="1414"/>
                    <a:pt x="2228" y="1375"/>
                    <a:pt x="2168" y="1348"/>
                  </a:cubicBezTo>
                  <a:cubicBezTo>
                    <a:pt x="2109" y="1324"/>
                    <a:pt x="1729" y="1141"/>
                    <a:pt x="1688" y="1124"/>
                  </a:cubicBezTo>
                  <a:cubicBezTo>
                    <a:pt x="1646" y="1106"/>
                    <a:pt x="1544" y="1088"/>
                    <a:pt x="1526" y="1069"/>
                  </a:cubicBezTo>
                  <a:cubicBezTo>
                    <a:pt x="1509" y="1050"/>
                    <a:pt x="1315" y="939"/>
                    <a:pt x="1306" y="938"/>
                  </a:cubicBezTo>
                  <a:cubicBezTo>
                    <a:pt x="1297" y="936"/>
                    <a:pt x="1312" y="916"/>
                    <a:pt x="1290" y="894"/>
                  </a:cubicBezTo>
                  <a:cubicBezTo>
                    <a:pt x="1285" y="888"/>
                    <a:pt x="1278" y="887"/>
                    <a:pt x="1271" y="887"/>
                  </a:cubicBezTo>
                  <a:cubicBezTo>
                    <a:pt x="1256" y="887"/>
                    <a:pt x="1237" y="896"/>
                    <a:pt x="1220" y="896"/>
                  </a:cubicBezTo>
                  <a:cubicBezTo>
                    <a:pt x="1216" y="896"/>
                    <a:pt x="1211" y="895"/>
                    <a:pt x="1207" y="894"/>
                  </a:cubicBezTo>
                  <a:cubicBezTo>
                    <a:pt x="1179" y="884"/>
                    <a:pt x="1101" y="841"/>
                    <a:pt x="1101" y="841"/>
                  </a:cubicBezTo>
                  <a:cubicBezTo>
                    <a:pt x="1101" y="841"/>
                    <a:pt x="1105" y="820"/>
                    <a:pt x="1123" y="771"/>
                  </a:cubicBezTo>
                  <a:cubicBezTo>
                    <a:pt x="1140" y="725"/>
                    <a:pt x="1219" y="505"/>
                    <a:pt x="1031" y="228"/>
                  </a:cubicBezTo>
                  <a:cubicBezTo>
                    <a:pt x="925" y="72"/>
                    <a:pt x="746" y="1"/>
                    <a:pt x="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;p60">
              <a:extLst>
                <a:ext uri="{FF2B5EF4-FFF2-40B4-BE49-F238E27FC236}">
                  <a16:creationId xmlns:a16="http://schemas.microsoft.com/office/drawing/2014/main" id="{F59ECEAC-CC95-4ECF-BB6E-32C4A0D355D9}"/>
                </a:ext>
              </a:extLst>
            </p:cNvPr>
            <p:cNvSpPr/>
            <p:nvPr/>
          </p:nvSpPr>
          <p:spPr>
            <a:xfrm>
              <a:off x="14233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75;p60">
            <a:extLst>
              <a:ext uri="{FF2B5EF4-FFF2-40B4-BE49-F238E27FC236}">
                <a16:creationId xmlns:a16="http://schemas.microsoft.com/office/drawing/2014/main" id="{03AF2499-A6EF-4A04-8625-7C6FB5CAC7FC}"/>
              </a:ext>
            </a:extLst>
          </p:cNvPr>
          <p:cNvGrpSpPr/>
          <p:nvPr/>
        </p:nvGrpSpPr>
        <p:grpSpPr>
          <a:xfrm>
            <a:off x="1335189" y="4522140"/>
            <a:ext cx="367303" cy="640820"/>
            <a:chOff x="3065592" y="1598975"/>
            <a:chExt cx="367303" cy="640820"/>
          </a:xfrm>
          <a:solidFill>
            <a:schemeClr val="accent1">
              <a:lumMod val="50000"/>
            </a:schemeClr>
          </a:solidFill>
        </p:grpSpPr>
        <p:sp>
          <p:nvSpPr>
            <p:cNvPr id="53" name="Google Shape;1276;p60">
              <a:extLst>
                <a:ext uri="{FF2B5EF4-FFF2-40B4-BE49-F238E27FC236}">
                  <a16:creationId xmlns:a16="http://schemas.microsoft.com/office/drawing/2014/main" id="{8C0DC07D-1EC6-4970-8E65-A88E190B1A5C}"/>
                </a:ext>
              </a:extLst>
            </p:cNvPr>
            <p:cNvSpPr/>
            <p:nvPr/>
          </p:nvSpPr>
          <p:spPr>
            <a:xfrm>
              <a:off x="3065592" y="1598975"/>
              <a:ext cx="367303" cy="640820"/>
            </a:xfrm>
            <a:custGeom>
              <a:avLst/>
              <a:gdLst/>
              <a:ahLst/>
              <a:cxnLst/>
              <a:rect l="l" t="t" r="r" b="b"/>
              <a:pathLst>
                <a:path w="4825" h="8418" extrusionOk="0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7;p60">
              <a:extLst>
                <a:ext uri="{FF2B5EF4-FFF2-40B4-BE49-F238E27FC236}">
                  <a16:creationId xmlns:a16="http://schemas.microsoft.com/office/drawing/2014/main" id="{CC8807FE-D4EC-4B93-8E49-2A45E8CB48AB}"/>
                </a:ext>
              </a:extLst>
            </p:cNvPr>
            <p:cNvSpPr/>
            <p:nvPr/>
          </p:nvSpPr>
          <p:spPr>
            <a:xfrm>
              <a:off x="3238285" y="166593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1;p60">
            <a:extLst>
              <a:ext uri="{FF2B5EF4-FFF2-40B4-BE49-F238E27FC236}">
                <a16:creationId xmlns:a16="http://schemas.microsoft.com/office/drawing/2014/main" id="{40A41367-C9CD-44EF-B1F3-FE1F177DD30D}"/>
              </a:ext>
            </a:extLst>
          </p:cNvPr>
          <p:cNvGrpSpPr/>
          <p:nvPr/>
        </p:nvGrpSpPr>
        <p:grpSpPr>
          <a:xfrm>
            <a:off x="1299719" y="5571157"/>
            <a:ext cx="394328" cy="565533"/>
            <a:chOff x="4423208" y="1636618"/>
            <a:chExt cx="394328" cy="565533"/>
          </a:xfrm>
          <a:solidFill>
            <a:schemeClr val="accent1">
              <a:lumMod val="50000"/>
            </a:schemeClr>
          </a:solidFill>
        </p:grpSpPr>
        <p:sp>
          <p:nvSpPr>
            <p:cNvPr id="59" name="Google Shape;1282;p60">
              <a:extLst>
                <a:ext uri="{FF2B5EF4-FFF2-40B4-BE49-F238E27FC236}">
                  <a16:creationId xmlns:a16="http://schemas.microsoft.com/office/drawing/2014/main" id="{CC185903-0A3F-431D-B8A8-7A359BAD4B58}"/>
                </a:ext>
              </a:extLst>
            </p:cNvPr>
            <p:cNvSpPr/>
            <p:nvPr/>
          </p:nvSpPr>
          <p:spPr>
            <a:xfrm>
              <a:off x="4423208" y="1636618"/>
              <a:ext cx="394328" cy="565533"/>
            </a:xfrm>
            <a:custGeom>
              <a:avLst/>
              <a:gdLst/>
              <a:ahLst/>
              <a:cxnLst/>
              <a:rect l="l" t="t" r="r" b="b"/>
              <a:pathLst>
                <a:path w="5180" h="7429" extrusionOk="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3;p60">
              <a:extLst>
                <a:ext uri="{FF2B5EF4-FFF2-40B4-BE49-F238E27FC236}">
                  <a16:creationId xmlns:a16="http://schemas.microsoft.com/office/drawing/2014/main" id="{10B2BB79-EC39-42E7-B29F-98C52C09F35D}"/>
                </a:ext>
              </a:extLst>
            </p:cNvPr>
            <p:cNvSpPr/>
            <p:nvPr/>
          </p:nvSpPr>
          <p:spPr>
            <a:xfrm>
              <a:off x="4467560" y="1867823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24F3F6-35FE-43DE-AEB3-08420E929DBE}"/>
              </a:ext>
            </a:extLst>
          </p:cNvPr>
          <p:cNvSpPr txBox="1"/>
          <p:nvPr/>
        </p:nvSpPr>
        <p:spPr>
          <a:xfrm>
            <a:off x="1986163" y="1568344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accurately the PER using the player stats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5A8AF-766F-4865-A3E6-67B7DDCE4890}"/>
              </a:ext>
            </a:extLst>
          </p:cNvPr>
          <p:cNvSpPr txBox="1"/>
          <p:nvPr/>
        </p:nvSpPr>
        <p:spPr>
          <a:xfrm>
            <a:off x="1949990" y="2633528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the Future PER using the player stats but with more room for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746B1E-43FC-490C-B9C2-C78D21895578}"/>
              </a:ext>
            </a:extLst>
          </p:cNvPr>
          <p:cNvSpPr txBox="1"/>
          <p:nvPr/>
        </p:nvSpPr>
        <p:spPr>
          <a:xfrm>
            <a:off x="1903155" y="3599073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players with the highest PER has the best chances to win 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FB0783-5FC0-4F60-85E4-FBD2AC145C10}"/>
              </a:ext>
            </a:extLst>
          </p:cNvPr>
          <p:cNvSpPr txBox="1"/>
          <p:nvPr/>
        </p:nvSpPr>
        <p:spPr>
          <a:xfrm>
            <a:off x="1903155" y="4605815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has changed since the 1990s and since the 2000s and we believe it will change as long as the game of basketball continues to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907F8-813D-4038-BD1C-2ADD93CEEE10}"/>
              </a:ext>
            </a:extLst>
          </p:cNvPr>
          <p:cNvSpPr txBox="1"/>
          <p:nvPr/>
        </p:nvSpPr>
        <p:spPr>
          <a:xfrm>
            <a:off x="1866941" y="5506859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model predicts that Nikola Jokic’ will have the highest PER for </a:t>
            </a:r>
            <a:r>
              <a:rPr lang="en-US" b="1"/>
              <a:t>the </a:t>
            </a:r>
          </a:p>
          <a:p>
            <a:r>
              <a:rPr lang="en-US" b="1"/>
              <a:t>2021-2022 season and </a:t>
            </a:r>
            <a:r>
              <a:rPr lang="en-US" b="1" dirty="0"/>
              <a:t>therefore have the best chances of winning MVP </a:t>
            </a:r>
          </a:p>
        </p:txBody>
      </p:sp>
    </p:spTree>
    <p:extLst>
      <p:ext uri="{BB962C8B-B14F-4D97-AF65-F5344CB8AC3E}">
        <p14:creationId xmlns:p14="http://schemas.microsoft.com/office/powerpoint/2010/main" val="289457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FF99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826365" y="1362545"/>
            <a:ext cx="7750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WOW</a:t>
            </a:r>
            <a:endParaRPr lang="en-US" sz="44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85ACF-8968-4144-8008-4DBF753AA978}"/>
              </a:ext>
            </a:extLst>
          </p:cNvPr>
          <p:cNvSpPr txBox="1"/>
          <p:nvPr/>
        </p:nvSpPr>
        <p:spPr>
          <a:xfrm>
            <a:off x="4920368" y="3278649"/>
            <a:ext cx="162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2730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Thank You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6D708F9-5148-4397-AC83-9585A73C857A}"/>
              </a:ext>
            </a:extLst>
          </p:cNvPr>
          <p:cNvSpPr txBox="1"/>
          <p:nvPr/>
        </p:nvSpPr>
        <p:spPr>
          <a:xfrm>
            <a:off x="4711158" y="3160664"/>
            <a:ext cx="2339927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  <a:latin typeface="Georgia" panose="02040502050405020303" pitchFamily="18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200" dirty="0">
              <a:solidFill>
                <a:schemeClr val="accent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8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33659" y="1327140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5EFF1-4FE6-47FA-B3EF-94600C15D796}"/>
              </a:ext>
            </a:extLst>
          </p:cNvPr>
          <p:cNvSpPr txBox="1"/>
          <p:nvPr/>
        </p:nvSpPr>
        <p:spPr>
          <a:xfrm>
            <a:off x="1125631" y="1703154"/>
            <a:ext cx="963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rlin Sans FB Demi" panose="020E0802020502020306" pitchFamily="34" charset="0"/>
              </a:rPr>
              <a:t>What is PER?</a:t>
            </a:r>
          </a:p>
          <a:p>
            <a:endParaRPr lang="en-US" sz="36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AC6AD1C-6374-4DB0-B81E-5B111ADAB203}"/>
              </a:ext>
            </a:extLst>
          </p:cNvPr>
          <p:cNvSpPr txBox="1">
            <a:spLocks/>
          </p:cNvSpPr>
          <p:nvPr/>
        </p:nvSpPr>
        <p:spPr>
          <a:xfrm>
            <a:off x="864680" y="1901227"/>
            <a:ext cx="10453501" cy="44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The player efficiency rating (PER) is </a:t>
            </a:r>
            <a:r>
              <a:rPr lang="en-US" b="0" i="1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John Hollinger’s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rating of a player’s per-minute productivity.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E7E6E6"/>
                </a:solidFill>
                <a:effectLst/>
                <a:latin typeface="Arial" panose="020B0604020202020204" pitchFamily="34" charset="0"/>
              </a:rPr>
              <a:t>hich attempts to boil down all of a player's contributions into one number, Using a detailed formula.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Link for the formula and more explanation on PER : 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F9021-DF6A-444F-ADB1-E4DDF72FA524}"/>
              </a:ext>
            </a:extLst>
          </p:cNvPr>
          <p:cNvSpPr txBox="1"/>
          <p:nvPr/>
        </p:nvSpPr>
        <p:spPr>
          <a:xfrm>
            <a:off x="9078691" y="4761812"/>
            <a:ext cx="163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7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Process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5B718-4F16-48B2-B482-FAE84B33EA72}"/>
              </a:ext>
            </a:extLst>
          </p:cNvPr>
          <p:cNvSpPr txBox="1"/>
          <p:nvPr/>
        </p:nvSpPr>
        <p:spPr>
          <a:xfrm>
            <a:off x="1199955" y="1217255"/>
            <a:ext cx="930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E75B6"/>
                </a:solidFill>
                <a:latin typeface="Berlin Sans FB" panose="020E0602020502020306" pitchFamily="34" charset="0"/>
              </a:rPr>
              <a:t>The Main Steps of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149C-CC58-479D-B06E-23CD8E80A754}"/>
              </a:ext>
            </a:extLst>
          </p:cNvPr>
          <p:cNvSpPr txBox="1"/>
          <p:nvPr/>
        </p:nvSpPr>
        <p:spPr>
          <a:xfrm>
            <a:off x="326592" y="4167742"/>
            <a:ext cx="207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Research Question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90BFDCE-6D2E-4299-B185-F1237D457F9B}"/>
              </a:ext>
            </a:extLst>
          </p:cNvPr>
          <p:cNvSpPr txBox="1"/>
          <p:nvPr/>
        </p:nvSpPr>
        <p:spPr>
          <a:xfrm>
            <a:off x="2225445" y="1758946"/>
            <a:ext cx="2363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Web Crawling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AC1DA7-C1F1-4192-9A0F-9723CA14D437}"/>
              </a:ext>
            </a:extLst>
          </p:cNvPr>
          <p:cNvSpPr txBox="1"/>
          <p:nvPr/>
        </p:nvSpPr>
        <p:spPr>
          <a:xfrm>
            <a:off x="4206121" y="4209824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Cleaning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3DB8185-51DD-4573-B551-C743FE7B271F}"/>
              </a:ext>
            </a:extLst>
          </p:cNvPr>
          <p:cNvSpPr txBox="1"/>
          <p:nvPr/>
        </p:nvSpPr>
        <p:spPr>
          <a:xfrm>
            <a:off x="5618414" y="2237844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Visualization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F30C705-339A-4438-8A0A-9E444F3CBC25}"/>
              </a:ext>
            </a:extLst>
          </p:cNvPr>
          <p:cNvSpPr txBox="1"/>
          <p:nvPr/>
        </p:nvSpPr>
        <p:spPr>
          <a:xfrm>
            <a:off x="7986534" y="4160998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Machine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Learning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ECE22-87DF-456B-AB27-5E79EC9A618E}"/>
              </a:ext>
            </a:extLst>
          </p:cNvPr>
          <p:cNvGrpSpPr/>
          <p:nvPr/>
        </p:nvGrpSpPr>
        <p:grpSpPr>
          <a:xfrm>
            <a:off x="618755" y="2826516"/>
            <a:ext cx="10597700" cy="1301602"/>
            <a:chOff x="618755" y="2826516"/>
            <a:chExt cx="10597700" cy="13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061A4F-FB22-47B2-8065-CDDB97831F36}"/>
                </a:ext>
              </a:extLst>
            </p:cNvPr>
            <p:cNvGrpSpPr/>
            <p:nvPr/>
          </p:nvGrpSpPr>
          <p:grpSpPr>
            <a:xfrm>
              <a:off x="618755" y="2826516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6EEA2E2-3481-490D-A1A4-FD502B45F3F2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52" name="Google Shape;4564;p68">
                  <a:extLst>
                    <a:ext uri="{FF2B5EF4-FFF2-40B4-BE49-F238E27FC236}">
                      <a16:creationId xmlns:a16="http://schemas.microsoft.com/office/drawing/2014/main" id="{26FC833B-184A-4AC2-874B-5C54A0D89086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45" name="Google Shape;4563;p68">
                  <a:extLst>
                    <a:ext uri="{FF2B5EF4-FFF2-40B4-BE49-F238E27FC236}">
                      <a16:creationId xmlns:a16="http://schemas.microsoft.com/office/drawing/2014/main" id="{5848ADE1-6A46-4FB4-BFEE-AD1FA77705E1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46" name="Google Shape;4564;p68">
                    <a:extLst>
                      <a:ext uri="{FF2B5EF4-FFF2-40B4-BE49-F238E27FC236}">
                        <a16:creationId xmlns:a16="http://schemas.microsoft.com/office/drawing/2014/main" id="{0B110FED-D7D2-4173-A7F1-5BB6FF11E716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7" name="Google Shape;4565;p68">
                    <a:extLst>
                      <a:ext uri="{FF2B5EF4-FFF2-40B4-BE49-F238E27FC236}">
                        <a16:creationId xmlns:a16="http://schemas.microsoft.com/office/drawing/2014/main" id="{3AA25AFE-9E60-46B3-989C-6A28B87C149B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8" name="Google Shape;4566;p68">
                    <a:extLst>
                      <a:ext uri="{FF2B5EF4-FFF2-40B4-BE49-F238E27FC236}">
                        <a16:creationId xmlns:a16="http://schemas.microsoft.com/office/drawing/2014/main" id="{E9FD9E9F-8DC5-4A94-8E0C-34FFB5C64B5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4567;p68">
                    <a:extLst>
                      <a:ext uri="{FF2B5EF4-FFF2-40B4-BE49-F238E27FC236}">
                        <a16:creationId xmlns:a16="http://schemas.microsoft.com/office/drawing/2014/main" id="{7A38883D-78FD-40BB-B646-9F4571F43810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4568;p68">
                    <a:extLst>
                      <a:ext uri="{FF2B5EF4-FFF2-40B4-BE49-F238E27FC236}">
                        <a16:creationId xmlns:a16="http://schemas.microsoft.com/office/drawing/2014/main" id="{892654F4-89C3-4184-8190-282E8E22EC9B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59" name="Google Shape;4568;p68">
                  <a:extLst>
                    <a:ext uri="{FF2B5EF4-FFF2-40B4-BE49-F238E27FC236}">
                      <a16:creationId xmlns:a16="http://schemas.microsoft.com/office/drawing/2014/main" id="{1B41CCDC-8C88-4D7A-8224-84B6719780E5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94447-2D0A-4AD4-8C7A-BCD95D98F5CA}"/>
                  </a:ext>
                </a:extLst>
              </p:cNvPr>
              <p:cNvSpPr txBox="1"/>
              <p:nvPr/>
            </p:nvSpPr>
            <p:spPr>
              <a:xfrm>
                <a:off x="2050276" y="1768702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1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F2A31D1-DF73-4279-8059-537A93FE30D6}"/>
                  </a:ext>
                </a:extLst>
              </p:cNvPr>
              <p:cNvSpPr txBox="1"/>
              <p:nvPr/>
            </p:nvSpPr>
            <p:spPr>
              <a:xfrm>
                <a:off x="3865968" y="1779528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E3CB65E-6936-4F61-9690-CA6D1BC0BD74}"/>
                  </a:ext>
                </a:extLst>
              </p:cNvPr>
              <p:cNvSpPr txBox="1"/>
              <p:nvPr/>
            </p:nvSpPr>
            <p:spPr>
              <a:xfrm>
                <a:off x="5726646" y="179535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1C476522-C4D0-4941-A1C7-8811EF23949E}"/>
                  </a:ext>
                </a:extLst>
              </p:cNvPr>
              <p:cNvSpPr txBox="1"/>
              <p:nvPr/>
            </p:nvSpPr>
            <p:spPr>
              <a:xfrm>
                <a:off x="7556232" y="1787529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C43CA71-EC4D-4B26-9E51-9F20ABC23120}"/>
                  </a:ext>
                </a:extLst>
              </p:cNvPr>
              <p:cNvSpPr txBox="1"/>
              <p:nvPr/>
            </p:nvSpPr>
            <p:spPr>
              <a:xfrm>
                <a:off x="9463849" y="1799844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CA48CEF-E0F0-430A-84A1-F6301E1860F3}"/>
                </a:ext>
              </a:extLst>
            </p:cNvPr>
            <p:cNvGrpSpPr/>
            <p:nvPr/>
          </p:nvGrpSpPr>
          <p:grpSpPr>
            <a:xfrm>
              <a:off x="2459033" y="2826654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99B4A6C-B42A-47C5-A442-A560C14F0DCA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77" name="Google Shape;4564;p68">
                  <a:extLst>
                    <a:ext uri="{FF2B5EF4-FFF2-40B4-BE49-F238E27FC236}">
                      <a16:creationId xmlns:a16="http://schemas.microsoft.com/office/drawing/2014/main" id="{E7E71BBC-A744-4648-AEAD-9A9B9900AE51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4563;p68">
                  <a:extLst>
                    <a:ext uri="{FF2B5EF4-FFF2-40B4-BE49-F238E27FC236}">
                      <a16:creationId xmlns:a16="http://schemas.microsoft.com/office/drawing/2014/main" id="{0AB216A0-6E97-4A69-9CF0-EC9325F84C3B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80" name="Google Shape;4564;p68">
                    <a:extLst>
                      <a:ext uri="{FF2B5EF4-FFF2-40B4-BE49-F238E27FC236}">
                        <a16:creationId xmlns:a16="http://schemas.microsoft.com/office/drawing/2014/main" id="{C2D4BE06-B5E0-468A-B148-FAA6F48F35B0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4565;p68">
                    <a:extLst>
                      <a:ext uri="{FF2B5EF4-FFF2-40B4-BE49-F238E27FC236}">
                        <a16:creationId xmlns:a16="http://schemas.microsoft.com/office/drawing/2014/main" id="{2D8B5B8E-00C2-4CF2-8B20-8148390E7993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4566;p68">
                    <a:extLst>
                      <a:ext uri="{FF2B5EF4-FFF2-40B4-BE49-F238E27FC236}">
                        <a16:creationId xmlns:a16="http://schemas.microsoft.com/office/drawing/2014/main" id="{2BADFE32-F4C1-40E7-A8BC-23912308F2E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4567;p68">
                    <a:extLst>
                      <a:ext uri="{FF2B5EF4-FFF2-40B4-BE49-F238E27FC236}">
                        <a16:creationId xmlns:a16="http://schemas.microsoft.com/office/drawing/2014/main" id="{0832EC35-5B6C-4F8E-A434-008B92699818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4568;p68">
                    <a:extLst>
                      <a:ext uri="{FF2B5EF4-FFF2-40B4-BE49-F238E27FC236}">
                        <a16:creationId xmlns:a16="http://schemas.microsoft.com/office/drawing/2014/main" id="{C68D9F89-F81F-4DE6-9033-80D3BF73824C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4568;p68">
                  <a:extLst>
                    <a:ext uri="{FF2B5EF4-FFF2-40B4-BE49-F238E27FC236}">
                      <a16:creationId xmlns:a16="http://schemas.microsoft.com/office/drawing/2014/main" id="{7CDA4251-E90C-4AC6-A2FA-2162628B5BC8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BA58F1-8F21-4095-B0DD-DAA67584134F}"/>
                  </a:ext>
                </a:extLst>
              </p:cNvPr>
              <p:cNvSpPr txBox="1"/>
              <p:nvPr/>
            </p:nvSpPr>
            <p:spPr>
              <a:xfrm>
                <a:off x="2008129" y="1767616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E29985C-FDDC-448C-9092-84981A3362E6}"/>
                  </a:ext>
                </a:extLst>
              </p:cNvPr>
              <p:cNvSpPr txBox="1"/>
              <p:nvPr/>
            </p:nvSpPr>
            <p:spPr>
              <a:xfrm>
                <a:off x="3868807" y="1783445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923359D1-3A4D-406B-B7E3-C681E06692D5}"/>
                  </a:ext>
                </a:extLst>
              </p:cNvPr>
              <p:cNvSpPr txBox="1"/>
              <p:nvPr/>
            </p:nvSpPr>
            <p:spPr>
              <a:xfrm>
                <a:off x="5698393" y="177561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300A521-3E41-48F1-9191-46E13C05505E}"/>
                  </a:ext>
                </a:extLst>
              </p:cNvPr>
              <p:cNvSpPr txBox="1"/>
              <p:nvPr/>
            </p:nvSpPr>
            <p:spPr>
              <a:xfrm>
                <a:off x="7606010" y="1787932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533F02C0-3767-4116-8842-7976DD9C9813}"/>
              </a:ext>
            </a:extLst>
          </p:cNvPr>
          <p:cNvSpPr txBox="1"/>
          <p:nvPr/>
        </p:nvSpPr>
        <p:spPr>
          <a:xfrm>
            <a:off x="10271622" y="3002228"/>
            <a:ext cx="5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latin typeface="Georgia" panose="02040502050405020303" pitchFamily="18" charset="0"/>
              </a:rPr>
              <a:t>6</a:t>
            </a:r>
            <a:endParaRPr lang="en-US" sz="4400" dirty="0">
              <a:latin typeface="Georgia" panose="0204050205040502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7E2F797-4BCB-4C55-B8C7-E0DE1CBA9E92}"/>
              </a:ext>
            </a:extLst>
          </p:cNvPr>
          <p:cNvSpPr txBox="1"/>
          <p:nvPr/>
        </p:nvSpPr>
        <p:spPr>
          <a:xfrm>
            <a:off x="9462980" y="2226007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Research Question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2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Berlin Sans FB Demi" panose="020E0802020502020306" pitchFamily="34" charset="0"/>
                <a:ea typeface="+mj-ea"/>
                <a:cs typeface="+mj-cs"/>
              </a:rPr>
              <a:t>Research Question</a:t>
            </a:r>
            <a:endParaRPr lang="en-US" sz="4800" kern="1200" dirty="0">
              <a:solidFill>
                <a:schemeClr val="accent6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476224" y="1474646"/>
            <a:ext cx="11237074" cy="3252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A68F402-D5E7-4123-8167-9CF8391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01" y="1285776"/>
            <a:ext cx="10515600" cy="35987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Can</a:t>
            </a:r>
            <a:r>
              <a:rPr lang="en-US" dirty="0"/>
              <a:t> we predict a player’s PER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a player’s PER in his next year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the 2021-2022 MVP of the year based on PER?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4" name="Google Shape;1210;p60">
            <a:extLst>
              <a:ext uri="{FF2B5EF4-FFF2-40B4-BE49-F238E27FC236}">
                <a16:creationId xmlns:a16="http://schemas.microsoft.com/office/drawing/2014/main" id="{0FD14AB4-39A4-4A89-8064-31D7F3588C21}"/>
              </a:ext>
            </a:extLst>
          </p:cNvPr>
          <p:cNvGrpSpPr/>
          <p:nvPr/>
        </p:nvGrpSpPr>
        <p:grpSpPr>
          <a:xfrm>
            <a:off x="10430596" y="226957"/>
            <a:ext cx="1083960" cy="1122482"/>
            <a:chOff x="7419238" y="3554263"/>
            <a:chExt cx="543075" cy="562375"/>
          </a:xfrm>
          <a:solidFill>
            <a:schemeClr val="accent6"/>
          </a:solidFill>
        </p:grpSpPr>
        <p:sp>
          <p:nvSpPr>
            <p:cNvPr id="65" name="Google Shape;1211;p60">
              <a:extLst>
                <a:ext uri="{FF2B5EF4-FFF2-40B4-BE49-F238E27FC236}">
                  <a16:creationId xmlns:a16="http://schemas.microsoft.com/office/drawing/2014/main" id="{27358C0F-D5C0-4C10-83C4-3961B062EA3B}"/>
                </a:ext>
              </a:extLst>
            </p:cNvPr>
            <p:cNvSpPr/>
            <p:nvPr/>
          </p:nvSpPr>
          <p:spPr>
            <a:xfrm>
              <a:off x="7721338" y="3557338"/>
              <a:ext cx="72425" cy="104600"/>
            </a:xfrm>
            <a:custGeom>
              <a:avLst/>
              <a:gdLst/>
              <a:ahLst/>
              <a:cxnLst/>
              <a:rect l="l" t="t" r="r" b="b"/>
              <a:pathLst>
                <a:path w="2897" h="4184" extrusionOk="0">
                  <a:moveTo>
                    <a:pt x="1" y="0"/>
                  </a:moveTo>
                  <a:lnTo>
                    <a:pt x="1" y="0"/>
                  </a:lnTo>
                  <a:cubicBezTo>
                    <a:pt x="618" y="1296"/>
                    <a:pt x="988" y="2696"/>
                    <a:pt x="1094" y="4129"/>
                  </a:cubicBezTo>
                  <a:cubicBezTo>
                    <a:pt x="1418" y="4141"/>
                    <a:pt x="1740" y="4157"/>
                    <a:pt x="2060" y="4184"/>
                  </a:cubicBezTo>
                  <a:cubicBezTo>
                    <a:pt x="2127" y="3220"/>
                    <a:pt x="2416" y="2283"/>
                    <a:pt x="2896" y="1447"/>
                  </a:cubicBezTo>
                  <a:cubicBezTo>
                    <a:pt x="2077" y="714"/>
                    <a:pt x="1077" y="2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60">
              <a:extLst>
                <a:ext uri="{FF2B5EF4-FFF2-40B4-BE49-F238E27FC236}">
                  <a16:creationId xmlns:a16="http://schemas.microsoft.com/office/drawing/2014/main" id="{8E0554D6-23D5-4090-B3CC-5916A1A66FE7}"/>
                </a:ext>
              </a:extLst>
            </p:cNvPr>
            <p:cNvSpPr/>
            <p:nvPr/>
          </p:nvSpPr>
          <p:spPr>
            <a:xfrm>
              <a:off x="7750413" y="3679938"/>
              <a:ext cx="31500" cy="58550"/>
            </a:xfrm>
            <a:custGeom>
              <a:avLst/>
              <a:gdLst/>
              <a:ahLst/>
              <a:cxnLst/>
              <a:rect l="l" t="t" r="r" b="b"/>
              <a:pathLst>
                <a:path w="1260" h="234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48"/>
                    <a:pt x="51" y="936"/>
                    <a:pt x="51" y="1445"/>
                  </a:cubicBezTo>
                  <a:cubicBezTo>
                    <a:pt x="51" y="1757"/>
                    <a:pt x="44" y="2055"/>
                    <a:pt x="32" y="2341"/>
                  </a:cubicBezTo>
                  <a:lnTo>
                    <a:pt x="1260" y="2341"/>
                  </a:lnTo>
                  <a:cubicBezTo>
                    <a:pt x="1008" y="1606"/>
                    <a:pt x="875" y="832"/>
                    <a:pt x="871" y="56"/>
                  </a:cubicBezTo>
                  <a:cubicBezTo>
                    <a:pt x="582" y="32"/>
                    <a:pt x="294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60">
              <a:extLst>
                <a:ext uri="{FF2B5EF4-FFF2-40B4-BE49-F238E27FC236}">
                  <a16:creationId xmlns:a16="http://schemas.microsoft.com/office/drawing/2014/main" id="{A5CE0587-61C6-4D0B-8732-EF3960BFDCD4}"/>
                </a:ext>
              </a:extLst>
            </p:cNvPr>
            <p:cNvSpPr/>
            <p:nvPr/>
          </p:nvSpPr>
          <p:spPr>
            <a:xfrm>
              <a:off x="7792113" y="3607688"/>
              <a:ext cx="49150" cy="63800"/>
            </a:xfrm>
            <a:custGeom>
              <a:avLst/>
              <a:gdLst/>
              <a:ahLst/>
              <a:cxnLst/>
              <a:rect l="l" t="t" r="r" b="b"/>
              <a:pathLst>
                <a:path w="1966" h="2552" extrusionOk="0">
                  <a:moveTo>
                    <a:pt x="635" y="0"/>
                  </a:moveTo>
                  <a:cubicBezTo>
                    <a:pt x="277" y="697"/>
                    <a:pt x="60" y="1456"/>
                    <a:pt x="0" y="2237"/>
                  </a:cubicBezTo>
                  <a:cubicBezTo>
                    <a:pt x="63" y="2244"/>
                    <a:pt x="125" y="2247"/>
                    <a:pt x="185" y="2254"/>
                  </a:cubicBezTo>
                  <a:cubicBezTo>
                    <a:pt x="803" y="2326"/>
                    <a:pt x="1394" y="2432"/>
                    <a:pt x="1966" y="2552"/>
                  </a:cubicBezTo>
                  <a:cubicBezTo>
                    <a:pt x="1731" y="1608"/>
                    <a:pt x="1274" y="733"/>
                    <a:pt x="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60">
              <a:extLst>
                <a:ext uri="{FF2B5EF4-FFF2-40B4-BE49-F238E27FC236}">
                  <a16:creationId xmlns:a16="http://schemas.microsoft.com/office/drawing/2014/main" id="{C2D0B0A8-E100-4072-8A24-260FDDA863AD}"/>
                </a:ext>
              </a:extLst>
            </p:cNvPr>
            <p:cNvSpPr/>
            <p:nvPr/>
          </p:nvSpPr>
          <p:spPr>
            <a:xfrm>
              <a:off x="7689913" y="3679213"/>
              <a:ext cx="42400" cy="59275"/>
            </a:xfrm>
            <a:custGeom>
              <a:avLst/>
              <a:gdLst/>
              <a:ahLst/>
              <a:cxnLst/>
              <a:rect l="l" t="t" r="r" b="b"/>
              <a:pathLst>
                <a:path w="1696" h="2371" extrusionOk="0">
                  <a:moveTo>
                    <a:pt x="1351" y="1"/>
                  </a:moveTo>
                  <a:cubicBezTo>
                    <a:pt x="1034" y="1"/>
                    <a:pt x="722" y="18"/>
                    <a:pt x="409" y="32"/>
                  </a:cubicBezTo>
                  <a:cubicBezTo>
                    <a:pt x="414" y="121"/>
                    <a:pt x="421" y="205"/>
                    <a:pt x="421" y="299"/>
                  </a:cubicBezTo>
                  <a:cubicBezTo>
                    <a:pt x="421" y="1010"/>
                    <a:pt x="280" y="1714"/>
                    <a:pt x="1" y="2370"/>
                  </a:cubicBezTo>
                  <a:lnTo>
                    <a:pt x="1673" y="2370"/>
                  </a:lnTo>
                  <a:cubicBezTo>
                    <a:pt x="1685" y="2084"/>
                    <a:pt x="1695" y="1786"/>
                    <a:pt x="1695" y="1474"/>
                  </a:cubicBezTo>
                  <a:cubicBezTo>
                    <a:pt x="1695" y="960"/>
                    <a:pt x="1671" y="474"/>
                    <a:pt x="1635" y="8"/>
                  </a:cubicBezTo>
                  <a:cubicBezTo>
                    <a:pt x="1556" y="8"/>
                    <a:pt x="1479" y="1"/>
                    <a:pt x="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60">
              <a:extLst>
                <a:ext uri="{FF2B5EF4-FFF2-40B4-BE49-F238E27FC236}">
                  <a16:creationId xmlns:a16="http://schemas.microsoft.com/office/drawing/2014/main" id="{3E66113F-A57A-41DB-BA14-711E5BB7BB1D}"/>
                </a:ext>
              </a:extLst>
            </p:cNvPr>
            <p:cNvSpPr/>
            <p:nvPr/>
          </p:nvSpPr>
          <p:spPr>
            <a:xfrm>
              <a:off x="7791638" y="3683013"/>
              <a:ext cx="54325" cy="55475"/>
            </a:xfrm>
            <a:custGeom>
              <a:avLst/>
              <a:gdLst/>
              <a:ahLst/>
              <a:cxnLst/>
              <a:rect l="l" t="t" r="r" b="b"/>
              <a:pathLst>
                <a:path w="2173" h="2219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60"/>
                    <a:pt x="161" y="1512"/>
                    <a:pt x="445" y="2218"/>
                  </a:cubicBezTo>
                  <a:lnTo>
                    <a:pt x="2055" y="2218"/>
                  </a:lnTo>
                  <a:cubicBezTo>
                    <a:pt x="2132" y="1834"/>
                    <a:pt x="2170" y="1444"/>
                    <a:pt x="2172" y="1053"/>
                  </a:cubicBezTo>
                  <a:cubicBezTo>
                    <a:pt x="2170" y="822"/>
                    <a:pt x="2156" y="591"/>
                    <a:pt x="2129" y="363"/>
                  </a:cubicBezTo>
                  <a:cubicBezTo>
                    <a:pt x="1464" y="209"/>
                    <a:pt x="791" y="92"/>
                    <a:pt x="111" y="10"/>
                  </a:cubicBezTo>
                  <a:cubicBezTo>
                    <a:pt x="77" y="5"/>
                    <a:pt x="3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60">
              <a:extLst>
                <a:ext uri="{FF2B5EF4-FFF2-40B4-BE49-F238E27FC236}">
                  <a16:creationId xmlns:a16="http://schemas.microsoft.com/office/drawing/2014/main" id="{BAFF2276-C48D-48DE-8B4C-DBA418289D6D}"/>
                </a:ext>
              </a:extLst>
            </p:cNvPr>
            <p:cNvSpPr/>
            <p:nvPr/>
          </p:nvSpPr>
          <p:spPr>
            <a:xfrm>
              <a:off x="7536438" y="3575788"/>
              <a:ext cx="141550" cy="118250"/>
            </a:xfrm>
            <a:custGeom>
              <a:avLst/>
              <a:gdLst/>
              <a:ahLst/>
              <a:cxnLst/>
              <a:rect l="l" t="t" r="r" b="b"/>
              <a:pathLst>
                <a:path w="5662" h="4730" extrusionOk="0">
                  <a:moveTo>
                    <a:pt x="3022" y="1015"/>
                  </a:moveTo>
                  <a:cubicBezTo>
                    <a:pt x="3136" y="1015"/>
                    <a:pt x="3248" y="1065"/>
                    <a:pt x="3324" y="1161"/>
                  </a:cubicBezTo>
                  <a:cubicBezTo>
                    <a:pt x="3458" y="1329"/>
                    <a:pt x="3432" y="1572"/>
                    <a:pt x="3264" y="1706"/>
                  </a:cubicBezTo>
                  <a:cubicBezTo>
                    <a:pt x="2653" y="2196"/>
                    <a:pt x="2177" y="2831"/>
                    <a:pt x="1875" y="3552"/>
                  </a:cubicBezTo>
                  <a:cubicBezTo>
                    <a:pt x="1822" y="3679"/>
                    <a:pt x="1704" y="3770"/>
                    <a:pt x="1567" y="3787"/>
                  </a:cubicBezTo>
                  <a:cubicBezTo>
                    <a:pt x="1550" y="3790"/>
                    <a:pt x="1532" y="3791"/>
                    <a:pt x="1515" y="3791"/>
                  </a:cubicBezTo>
                  <a:cubicBezTo>
                    <a:pt x="1396" y="3791"/>
                    <a:pt x="1282" y="3735"/>
                    <a:pt x="1209" y="3638"/>
                  </a:cubicBezTo>
                  <a:cubicBezTo>
                    <a:pt x="1125" y="3528"/>
                    <a:pt x="1106" y="3381"/>
                    <a:pt x="1159" y="3254"/>
                  </a:cubicBezTo>
                  <a:cubicBezTo>
                    <a:pt x="1509" y="2413"/>
                    <a:pt x="2067" y="1672"/>
                    <a:pt x="2778" y="1101"/>
                  </a:cubicBezTo>
                  <a:cubicBezTo>
                    <a:pt x="2850" y="1043"/>
                    <a:pt x="2937" y="1015"/>
                    <a:pt x="3022" y="1015"/>
                  </a:cubicBezTo>
                  <a:close/>
                  <a:moveTo>
                    <a:pt x="3019" y="0"/>
                  </a:moveTo>
                  <a:cubicBezTo>
                    <a:pt x="1317" y="1007"/>
                    <a:pt x="195" y="2761"/>
                    <a:pt x="0" y="4729"/>
                  </a:cubicBezTo>
                  <a:cubicBezTo>
                    <a:pt x="1440" y="4114"/>
                    <a:pt x="2961" y="3717"/>
                    <a:pt x="4516" y="3547"/>
                  </a:cubicBezTo>
                  <a:cubicBezTo>
                    <a:pt x="4890" y="3501"/>
                    <a:pt x="5275" y="3465"/>
                    <a:pt x="5662" y="3436"/>
                  </a:cubicBezTo>
                  <a:cubicBezTo>
                    <a:pt x="5289" y="1975"/>
                    <a:pt x="4333" y="733"/>
                    <a:pt x="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60">
              <a:extLst>
                <a:ext uri="{FF2B5EF4-FFF2-40B4-BE49-F238E27FC236}">
                  <a16:creationId xmlns:a16="http://schemas.microsoft.com/office/drawing/2014/main" id="{F0653117-19E4-48EA-A8E0-79EB3F73C2CF}"/>
                </a:ext>
              </a:extLst>
            </p:cNvPr>
            <p:cNvSpPr/>
            <p:nvPr/>
          </p:nvSpPr>
          <p:spPr>
            <a:xfrm>
              <a:off x="7419238" y="3757788"/>
              <a:ext cx="543075" cy="48575"/>
            </a:xfrm>
            <a:custGeom>
              <a:avLst/>
              <a:gdLst/>
              <a:ahLst/>
              <a:cxnLst/>
              <a:rect l="l" t="t" r="r" b="b"/>
              <a:pathLst>
                <a:path w="21723" h="1943" extrusionOk="0">
                  <a:moveTo>
                    <a:pt x="969" y="1"/>
                  </a:moveTo>
                  <a:cubicBezTo>
                    <a:pt x="433" y="1"/>
                    <a:pt x="0" y="436"/>
                    <a:pt x="0" y="972"/>
                  </a:cubicBezTo>
                  <a:cubicBezTo>
                    <a:pt x="0" y="1508"/>
                    <a:pt x="433" y="1943"/>
                    <a:pt x="969" y="1943"/>
                  </a:cubicBezTo>
                  <a:lnTo>
                    <a:pt x="20752" y="1943"/>
                  </a:lnTo>
                  <a:cubicBezTo>
                    <a:pt x="21288" y="1943"/>
                    <a:pt x="21723" y="1508"/>
                    <a:pt x="21723" y="972"/>
                  </a:cubicBezTo>
                  <a:cubicBezTo>
                    <a:pt x="21723" y="436"/>
                    <a:pt x="21288" y="1"/>
                    <a:pt x="20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60">
              <a:extLst>
                <a:ext uri="{FF2B5EF4-FFF2-40B4-BE49-F238E27FC236}">
                  <a16:creationId xmlns:a16="http://schemas.microsoft.com/office/drawing/2014/main" id="{9CD10BF6-CDE8-48CD-B5D8-BA7BDD440A86}"/>
                </a:ext>
              </a:extLst>
            </p:cNvPr>
            <p:cNvSpPr/>
            <p:nvPr/>
          </p:nvSpPr>
          <p:spPr>
            <a:xfrm>
              <a:off x="7536013" y="3680963"/>
              <a:ext cx="145100" cy="57525"/>
            </a:xfrm>
            <a:custGeom>
              <a:avLst/>
              <a:gdLst/>
              <a:ahLst/>
              <a:cxnLst/>
              <a:rect l="l" t="t" r="r" b="b"/>
              <a:pathLst>
                <a:path w="5804" h="2301" extrusionOk="0">
                  <a:moveTo>
                    <a:pt x="5789" y="1"/>
                  </a:moveTo>
                  <a:cubicBezTo>
                    <a:pt x="5400" y="29"/>
                    <a:pt x="5008" y="63"/>
                    <a:pt x="4629" y="111"/>
                  </a:cubicBezTo>
                  <a:cubicBezTo>
                    <a:pt x="3026" y="279"/>
                    <a:pt x="1462" y="712"/>
                    <a:pt x="1" y="1392"/>
                  </a:cubicBezTo>
                  <a:cubicBezTo>
                    <a:pt x="13" y="1697"/>
                    <a:pt x="49" y="2000"/>
                    <a:pt x="104" y="2300"/>
                  </a:cubicBezTo>
                  <a:lnTo>
                    <a:pt x="5297" y="2300"/>
                  </a:lnTo>
                  <a:cubicBezTo>
                    <a:pt x="5626" y="1659"/>
                    <a:pt x="5799" y="947"/>
                    <a:pt x="5804" y="229"/>
                  </a:cubicBezTo>
                  <a:cubicBezTo>
                    <a:pt x="5804" y="150"/>
                    <a:pt x="5794" y="78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60">
              <a:extLst>
                <a:ext uri="{FF2B5EF4-FFF2-40B4-BE49-F238E27FC236}">
                  <a16:creationId xmlns:a16="http://schemas.microsoft.com/office/drawing/2014/main" id="{F6792B59-071D-49A8-9C54-44B14005EFCA}"/>
                </a:ext>
              </a:extLst>
            </p:cNvPr>
            <p:cNvSpPr/>
            <p:nvPr/>
          </p:nvSpPr>
          <p:spPr>
            <a:xfrm>
              <a:off x="7632263" y="3554263"/>
              <a:ext cx="96925" cy="106250"/>
            </a:xfrm>
            <a:custGeom>
              <a:avLst/>
              <a:gdLst/>
              <a:ahLst/>
              <a:cxnLst/>
              <a:rect l="l" t="t" r="r" b="b"/>
              <a:pathLst>
                <a:path w="3877" h="4250" extrusionOk="0">
                  <a:moveTo>
                    <a:pt x="2364" y="0"/>
                  </a:moveTo>
                  <a:cubicBezTo>
                    <a:pt x="1555" y="0"/>
                    <a:pt x="753" y="155"/>
                    <a:pt x="0" y="457"/>
                  </a:cubicBezTo>
                  <a:cubicBezTo>
                    <a:pt x="1336" y="1332"/>
                    <a:pt x="2276" y="2692"/>
                    <a:pt x="2622" y="4249"/>
                  </a:cubicBezTo>
                  <a:cubicBezTo>
                    <a:pt x="2963" y="4235"/>
                    <a:pt x="3309" y="4225"/>
                    <a:pt x="3655" y="4223"/>
                  </a:cubicBezTo>
                  <a:lnTo>
                    <a:pt x="3705" y="4223"/>
                  </a:lnTo>
                  <a:cubicBezTo>
                    <a:pt x="3763" y="4223"/>
                    <a:pt x="3818" y="4228"/>
                    <a:pt x="3876" y="4228"/>
                  </a:cubicBezTo>
                  <a:cubicBezTo>
                    <a:pt x="3665" y="2317"/>
                    <a:pt x="3174" y="734"/>
                    <a:pt x="2557" y="3"/>
                  </a:cubicBezTo>
                  <a:cubicBezTo>
                    <a:pt x="2493" y="1"/>
                    <a:pt x="2428" y="0"/>
                    <a:pt x="2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60">
              <a:extLst>
                <a:ext uri="{FF2B5EF4-FFF2-40B4-BE49-F238E27FC236}">
                  <a16:creationId xmlns:a16="http://schemas.microsoft.com/office/drawing/2014/main" id="{CB125807-CA51-4953-9462-46DDB8E1710B}"/>
                </a:ext>
              </a:extLst>
            </p:cNvPr>
            <p:cNvSpPr/>
            <p:nvPr/>
          </p:nvSpPr>
          <p:spPr>
            <a:xfrm>
              <a:off x="7499513" y="3825638"/>
              <a:ext cx="380100" cy="291000"/>
            </a:xfrm>
            <a:custGeom>
              <a:avLst/>
              <a:gdLst/>
              <a:ahLst/>
              <a:cxnLst/>
              <a:rect l="l" t="t" r="r" b="b"/>
              <a:pathLst>
                <a:path w="15204" h="11640" extrusionOk="0">
                  <a:moveTo>
                    <a:pt x="7651" y="476"/>
                  </a:moveTo>
                  <a:lnTo>
                    <a:pt x="8768" y="1555"/>
                  </a:lnTo>
                  <a:lnTo>
                    <a:pt x="7651" y="2634"/>
                  </a:lnTo>
                  <a:lnTo>
                    <a:pt x="6533" y="1555"/>
                  </a:lnTo>
                  <a:lnTo>
                    <a:pt x="7651" y="476"/>
                  </a:lnTo>
                  <a:close/>
                  <a:moveTo>
                    <a:pt x="1525" y="1031"/>
                  </a:moveTo>
                  <a:lnTo>
                    <a:pt x="3741" y="3172"/>
                  </a:lnTo>
                  <a:lnTo>
                    <a:pt x="2624" y="4251"/>
                  </a:lnTo>
                  <a:lnTo>
                    <a:pt x="2398" y="4034"/>
                  </a:lnTo>
                  <a:cubicBezTo>
                    <a:pt x="2206" y="3008"/>
                    <a:pt x="1912" y="2002"/>
                    <a:pt x="1525" y="1031"/>
                  </a:cubicBezTo>
                  <a:close/>
                  <a:moveTo>
                    <a:pt x="5976" y="2095"/>
                  </a:moveTo>
                  <a:lnTo>
                    <a:pt x="7091" y="3172"/>
                  </a:lnTo>
                  <a:lnTo>
                    <a:pt x="5976" y="4251"/>
                  </a:lnTo>
                  <a:lnTo>
                    <a:pt x="4861" y="3172"/>
                  </a:lnTo>
                  <a:lnTo>
                    <a:pt x="5976" y="2095"/>
                  </a:lnTo>
                  <a:close/>
                  <a:moveTo>
                    <a:pt x="9325" y="2095"/>
                  </a:moveTo>
                  <a:lnTo>
                    <a:pt x="10443" y="3172"/>
                  </a:lnTo>
                  <a:lnTo>
                    <a:pt x="9325" y="4251"/>
                  </a:lnTo>
                  <a:lnTo>
                    <a:pt x="8208" y="3172"/>
                  </a:lnTo>
                  <a:lnTo>
                    <a:pt x="9325" y="2095"/>
                  </a:lnTo>
                  <a:close/>
                  <a:moveTo>
                    <a:pt x="13776" y="1036"/>
                  </a:moveTo>
                  <a:lnTo>
                    <a:pt x="13776" y="1036"/>
                  </a:lnTo>
                  <a:cubicBezTo>
                    <a:pt x="13389" y="2004"/>
                    <a:pt x="13096" y="3008"/>
                    <a:pt x="12903" y="4034"/>
                  </a:cubicBezTo>
                  <a:lnTo>
                    <a:pt x="12673" y="4256"/>
                  </a:lnTo>
                  <a:lnTo>
                    <a:pt x="11555" y="3172"/>
                  </a:lnTo>
                  <a:lnTo>
                    <a:pt x="13776" y="1036"/>
                  </a:lnTo>
                  <a:close/>
                  <a:moveTo>
                    <a:pt x="7651" y="3712"/>
                  </a:moveTo>
                  <a:lnTo>
                    <a:pt x="8768" y="4787"/>
                  </a:lnTo>
                  <a:lnTo>
                    <a:pt x="7651" y="5866"/>
                  </a:lnTo>
                  <a:lnTo>
                    <a:pt x="6533" y="4791"/>
                  </a:lnTo>
                  <a:lnTo>
                    <a:pt x="7651" y="3712"/>
                  </a:lnTo>
                  <a:close/>
                  <a:moveTo>
                    <a:pt x="4303" y="3712"/>
                  </a:moveTo>
                  <a:lnTo>
                    <a:pt x="5416" y="4787"/>
                  </a:lnTo>
                  <a:lnTo>
                    <a:pt x="4298" y="5868"/>
                  </a:lnTo>
                  <a:lnTo>
                    <a:pt x="3186" y="4794"/>
                  </a:lnTo>
                  <a:lnTo>
                    <a:pt x="4303" y="3712"/>
                  </a:lnTo>
                  <a:close/>
                  <a:moveTo>
                    <a:pt x="11003" y="3708"/>
                  </a:moveTo>
                  <a:lnTo>
                    <a:pt x="12120" y="4789"/>
                  </a:lnTo>
                  <a:lnTo>
                    <a:pt x="11003" y="5868"/>
                  </a:lnTo>
                  <a:lnTo>
                    <a:pt x="9885" y="4789"/>
                  </a:lnTo>
                  <a:lnTo>
                    <a:pt x="11003" y="3708"/>
                  </a:lnTo>
                  <a:close/>
                  <a:moveTo>
                    <a:pt x="2626" y="5334"/>
                  </a:moveTo>
                  <a:lnTo>
                    <a:pt x="3741" y="6409"/>
                  </a:lnTo>
                  <a:lnTo>
                    <a:pt x="2847" y="7264"/>
                  </a:lnTo>
                  <a:cubicBezTo>
                    <a:pt x="2686" y="5411"/>
                    <a:pt x="2588" y="5373"/>
                    <a:pt x="2626" y="5334"/>
                  </a:cubicBezTo>
                  <a:close/>
                  <a:moveTo>
                    <a:pt x="12673" y="5332"/>
                  </a:moveTo>
                  <a:cubicBezTo>
                    <a:pt x="12714" y="5334"/>
                    <a:pt x="12598" y="5589"/>
                    <a:pt x="12452" y="7269"/>
                  </a:cubicBezTo>
                  <a:lnTo>
                    <a:pt x="11560" y="6409"/>
                  </a:lnTo>
                  <a:lnTo>
                    <a:pt x="12673" y="5332"/>
                  </a:lnTo>
                  <a:close/>
                  <a:moveTo>
                    <a:pt x="5978" y="5330"/>
                  </a:moveTo>
                  <a:lnTo>
                    <a:pt x="7091" y="6404"/>
                  </a:lnTo>
                  <a:lnTo>
                    <a:pt x="5976" y="7483"/>
                  </a:lnTo>
                  <a:lnTo>
                    <a:pt x="4858" y="6409"/>
                  </a:lnTo>
                  <a:lnTo>
                    <a:pt x="5978" y="5330"/>
                  </a:lnTo>
                  <a:close/>
                  <a:moveTo>
                    <a:pt x="9325" y="5325"/>
                  </a:moveTo>
                  <a:lnTo>
                    <a:pt x="10443" y="6404"/>
                  </a:lnTo>
                  <a:lnTo>
                    <a:pt x="9325" y="7483"/>
                  </a:lnTo>
                  <a:lnTo>
                    <a:pt x="8208" y="6404"/>
                  </a:lnTo>
                  <a:lnTo>
                    <a:pt x="9325" y="5325"/>
                  </a:lnTo>
                  <a:close/>
                  <a:moveTo>
                    <a:pt x="4298" y="6947"/>
                  </a:moveTo>
                  <a:lnTo>
                    <a:pt x="5416" y="8021"/>
                  </a:lnTo>
                  <a:lnTo>
                    <a:pt x="4303" y="9095"/>
                  </a:lnTo>
                  <a:lnTo>
                    <a:pt x="3186" y="8021"/>
                  </a:lnTo>
                  <a:lnTo>
                    <a:pt x="4298" y="6947"/>
                  </a:lnTo>
                  <a:close/>
                  <a:moveTo>
                    <a:pt x="7651" y="6944"/>
                  </a:moveTo>
                  <a:lnTo>
                    <a:pt x="8768" y="8021"/>
                  </a:lnTo>
                  <a:lnTo>
                    <a:pt x="7651" y="9095"/>
                  </a:lnTo>
                  <a:lnTo>
                    <a:pt x="6533" y="8021"/>
                  </a:lnTo>
                  <a:lnTo>
                    <a:pt x="7651" y="6944"/>
                  </a:lnTo>
                  <a:close/>
                  <a:moveTo>
                    <a:pt x="11003" y="6944"/>
                  </a:moveTo>
                  <a:lnTo>
                    <a:pt x="12115" y="8021"/>
                  </a:lnTo>
                  <a:lnTo>
                    <a:pt x="11003" y="9095"/>
                  </a:lnTo>
                  <a:lnTo>
                    <a:pt x="9885" y="8021"/>
                  </a:lnTo>
                  <a:lnTo>
                    <a:pt x="11003" y="6944"/>
                  </a:lnTo>
                  <a:close/>
                  <a:moveTo>
                    <a:pt x="2958" y="8879"/>
                  </a:moveTo>
                  <a:lnTo>
                    <a:pt x="3763" y="9655"/>
                  </a:lnTo>
                  <a:lnTo>
                    <a:pt x="3003" y="10503"/>
                  </a:lnTo>
                  <a:cubicBezTo>
                    <a:pt x="2996" y="9939"/>
                    <a:pt x="2979" y="9371"/>
                    <a:pt x="2958" y="8879"/>
                  </a:cubicBezTo>
                  <a:close/>
                  <a:moveTo>
                    <a:pt x="12344" y="8879"/>
                  </a:moveTo>
                  <a:cubicBezTo>
                    <a:pt x="12320" y="9376"/>
                    <a:pt x="12305" y="9939"/>
                    <a:pt x="12298" y="10503"/>
                  </a:cubicBezTo>
                  <a:lnTo>
                    <a:pt x="11539" y="9655"/>
                  </a:lnTo>
                  <a:lnTo>
                    <a:pt x="12344" y="8879"/>
                  </a:lnTo>
                  <a:close/>
                  <a:moveTo>
                    <a:pt x="5976" y="8562"/>
                  </a:moveTo>
                  <a:lnTo>
                    <a:pt x="7103" y="9648"/>
                  </a:lnTo>
                  <a:lnTo>
                    <a:pt x="5976" y="10825"/>
                  </a:lnTo>
                  <a:lnTo>
                    <a:pt x="4846" y="9648"/>
                  </a:lnTo>
                  <a:lnTo>
                    <a:pt x="5976" y="8562"/>
                  </a:lnTo>
                  <a:close/>
                  <a:moveTo>
                    <a:pt x="9325" y="8562"/>
                  </a:moveTo>
                  <a:lnTo>
                    <a:pt x="10455" y="9648"/>
                  </a:lnTo>
                  <a:lnTo>
                    <a:pt x="9325" y="10825"/>
                  </a:lnTo>
                  <a:lnTo>
                    <a:pt x="8198" y="9648"/>
                  </a:lnTo>
                  <a:lnTo>
                    <a:pt x="9325" y="8562"/>
                  </a:lnTo>
                  <a:close/>
                  <a:moveTo>
                    <a:pt x="373" y="0"/>
                  </a:moveTo>
                  <a:cubicBezTo>
                    <a:pt x="1" y="0"/>
                    <a:pt x="101" y="6"/>
                    <a:pt x="122" y="38"/>
                  </a:cubicBezTo>
                  <a:cubicBezTo>
                    <a:pt x="1480" y="1862"/>
                    <a:pt x="2018" y="5981"/>
                    <a:pt x="2145" y="8266"/>
                  </a:cubicBezTo>
                  <a:cubicBezTo>
                    <a:pt x="2193" y="8994"/>
                    <a:pt x="2227" y="10061"/>
                    <a:pt x="2234" y="11058"/>
                  </a:cubicBezTo>
                  <a:cubicBezTo>
                    <a:pt x="2225" y="11289"/>
                    <a:pt x="2357" y="11500"/>
                    <a:pt x="2568" y="11592"/>
                  </a:cubicBezTo>
                  <a:cubicBezTo>
                    <a:pt x="2639" y="11622"/>
                    <a:pt x="2713" y="11637"/>
                    <a:pt x="2787" y="11637"/>
                  </a:cubicBezTo>
                  <a:cubicBezTo>
                    <a:pt x="2934" y="11637"/>
                    <a:pt x="3080" y="11578"/>
                    <a:pt x="3186" y="11467"/>
                  </a:cubicBezTo>
                  <a:lnTo>
                    <a:pt x="4310" y="10205"/>
                  </a:lnTo>
                  <a:lnTo>
                    <a:pt x="5490" y="11443"/>
                  </a:lnTo>
                  <a:cubicBezTo>
                    <a:pt x="5618" y="11570"/>
                    <a:pt x="5792" y="11640"/>
                    <a:pt x="5974" y="11640"/>
                  </a:cubicBezTo>
                  <a:cubicBezTo>
                    <a:pt x="5977" y="11640"/>
                    <a:pt x="5980" y="11640"/>
                    <a:pt x="5983" y="11640"/>
                  </a:cubicBezTo>
                  <a:cubicBezTo>
                    <a:pt x="6168" y="11640"/>
                    <a:pt x="6343" y="11563"/>
                    <a:pt x="6471" y="11431"/>
                  </a:cubicBezTo>
                  <a:lnTo>
                    <a:pt x="7651" y="10198"/>
                  </a:lnTo>
                  <a:lnTo>
                    <a:pt x="8842" y="11443"/>
                  </a:lnTo>
                  <a:cubicBezTo>
                    <a:pt x="8970" y="11570"/>
                    <a:pt x="9144" y="11640"/>
                    <a:pt x="9324" y="11640"/>
                  </a:cubicBezTo>
                  <a:cubicBezTo>
                    <a:pt x="9327" y="11640"/>
                    <a:pt x="9330" y="11640"/>
                    <a:pt x="9333" y="11640"/>
                  </a:cubicBezTo>
                  <a:cubicBezTo>
                    <a:pt x="9515" y="11640"/>
                    <a:pt x="9691" y="11563"/>
                    <a:pt x="9818" y="11431"/>
                  </a:cubicBezTo>
                  <a:lnTo>
                    <a:pt x="10991" y="10205"/>
                  </a:lnTo>
                  <a:lnTo>
                    <a:pt x="12135" y="11486"/>
                  </a:lnTo>
                  <a:cubicBezTo>
                    <a:pt x="12239" y="11585"/>
                    <a:pt x="12376" y="11637"/>
                    <a:pt x="12515" y="11637"/>
                  </a:cubicBezTo>
                  <a:cubicBezTo>
                    <a:pt x="12592" y="11637"/>
                    <a:pt x="12671" y="11621"/>
                    <a:pt x="12745" y="11587"/>
                  </a:cubicBezTo>
                  <a:cubicBezTo>
                    <a:pt x="12949" y="11493"/>
                    <a:pt x="13076" y="11284"/>
                    <a:pt x="13067" y="11058"/>
                  </a:cubicBezTo>
                  <a:cubicBezTo>
                    <a:pt x="13050" y="8896"/>
                    <a:pt x="13223" y="6733"/>
                    <a:pt x="13586" y="4599"/>
                  </a:cubicBezTo>
                  <a:cubicBezTo>
                    <a:pt x="14196" y="1230"/>
                    <a:pt x="15184" y="41"/>
                    <a:pt x="15203" y="2"/>
                  </a:cubicBezTo>
                  <a:lnTo>
                    <a:pt x="13725" y="2"/>
                  </a:lnTo>
                  <a:lnTo>
                    <a:pt x="10998" y="2634"/>
                  </a:lnTo>
                  <a:lnTo>
                    <a:pt x="9885" y="1555"/>
                  </a:lnTo>
                  <a:lnTo>
                    <a:pt x="11491" y="2"/>
                  </a:lnTo>
                  <a:lnTo>
                    <a:pt x="10378" y="2"/>
                  </a:lnTo>
                  <a:lnTo>
                    <a:pt x="9325" y="1016"/>
                  </a:lnTo>
                  <a:lnTo>
                    <a:pt x="8275" y="2"/>
                  </a:lnTo>
                  <a:lnTo>
                    <a:pt x="7026" y="2"/>
                  </a:lnTo>
                  <a:lnTo>
                    <a:pt x="5973" y="1016"/>
                  </a:lnTo>
                  <a:lnTo>
                    <a:pt x="4923" y="2"/>
                  </a:lnTo>
                  <a:lnTo>
                    <a:pt x="3811" y="2"/>
                  </a:lnTo>
                  <a:lnTo>
                    <a:pt x="5416" y="1555"/>
                  </a:lnTo>
                  <a:lnTo>
                    <a:pt x="4298" y="2634"/>
                  </a:lnTo>
                  <a:lnTo>
                    <a:pt x="1576" y="2"/>
                  </a:lnTo>
                  <a:cubicBezTo>
                    <a:pt x="952" y="2"/>
                    <a:pt x="585" y="0"/>
                    <a:pt x="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FE43CD9-7E2C-4A54-B9D1-9BE27603A716}"/>
              </a:ext>
            </a:extLst>
          </p:cNvPr>
          <p:cNvSpPr txBox="1">
            <a:spLocks/>
          </p:cNvSpPr>
          <p:nvPr/>
        </p:nvSpPr>
        <p:spPr>
          <a:xfrm>
            <a:off x="733673" y="5116643"/>
            <a:ext cx="10561953" cy="57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will try to answer these questions in our project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0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Web Crawling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20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941370"/>
            <a:ext cx="11501119" cy="4296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9F6D3B-A84A-4595-BF19-024010F906C2}"/>
              </a:ext>
            </a:extLst>
          </p:cNvPr>
          <p:cNvSpPr txBox="1">
            <a:spLocks/>
          </p:cNvSpPr>
          <p:nvPr/>
        </p:nvSpPr>
        <p:spPr>
          <a:xfrm>
            <a:off x="1900277" y="1240306"/>
            <a:ext cx="8208769" cy="110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used web crawling in order to acquire our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BE8A6-5265-4B97-8F4A-0F31EB4A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86" y="4637896"/>
            <a:ext cx="3209389" cy="13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5B4F-B722-43DF-B7B8-9B1F8CDF33DB}"/>
              </a:ext>
            </a:extLst>
          </p:cNvPr>
          <p:cNvSpPr txBox="1"/>
          <p:nvPr/>
        </p:nvSpPr>
        <p:spPr>
          <a:xfrm>
            <a:off x="966532" y="2458459"/>
            <a:ext cx="11208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got our data from : </a:t>
            </a: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https://www.basketball-reference.com/leagues/NBA_2021_totals.html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4"/>
              </a:rPr>
              <a:t>https://www.basketball-reference.com/awards/mvp.html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5"/>
              </a:rPr>
              <a:t>https://en.wikipedia.org/wiki/Player_efficiency_rating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F9D86-F160-47EB-BD15-42D28A310046}"/>
              </a:ext>
            </a:extLst>
          </p:cNvPr>
          <p:cNvSpPr txBox="1"/>
          <p:nvPr/>
        </p:nvSpPr>
        <p:spPr>
          <a:xfrm>
            <a:off x="799053" y="4206506"/>
            <a:ext cx="11208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Using the libraries </a:t>
            </a:r>
          </a:p>
          <a:p>
            <a:pPr algn="l"/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2800" b="1" i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equests &amp; Beautiful Soup</a:t>
            </a:r>
            <a:endParaRPr lang="en-US" sz="2800" b="1" i="1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  <p:pic>
        <p:nvPicPr>
          <p:cNvPr id="3078" name="Picture 6" descr="dlorenc-requests · PyPI">
            <a:extLst>
              <a:ext uri="{FF2B5EF4-FFF2-40B4-BE49-F238E27FC236}">
                <a16:creationId xmlns:a16="http://schemas.microsoft.com/office/drawing/2014/main" id="{26274319-299A-4638-AF4D-BE0DFE4D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2" y="4298081"/>
            <a:ext cx="145659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762</TotalTime>
  <Words>1600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arial</vt:lpstr>
      <vt:lpstr>arial</vt:lpstr>
      <vt:lpstr>Berlin Sans FB</vt:lpstr>
      <vt:lpstr>Berlin Sans FB Demi</vt:lpstr>
      <vt:lpstr>Calibri</vt:lpstr>
      <vt:lpstr>Calibri Light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336</cp:revision>
  <dcterms:created xsi:type="dcterms:W3CDTF">2021-06-23T11:49:44Z</dcterms:created>
  <dcterms:modified xsi:type="dcterms:W3CDTF">2021-06-24T13:44:31Z</dcterms:modified>
</cp:coreProperties>
</file>